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</p:sldMasterIdLst>
  <p:notesMasterIdLst>
    <p:notesMasterId r:id="rId29"/>
  </p:notesMasterIdLst>
  <p:sldIdLst>
    <p:sldId id="274" r:id="rId9"/>
    <p:sldId id="257" r:id="rId10"/>
    <p:sldId id="258" r:id="rId11"/>
    <p:sldId id="259" r:id="rId12"/>
    <p:sldId id="260" r:id="rId13"/>
    <p:sldId id="261" r:id="rId14"/>
    <p:sldId id="262" r:id="rId15"/>
    <p:sldId id="279" r:id="rId16"/>
    <p:sldId id="263" r:id="rId17"/>
    <p:sldId id="280" r:id="rId18"/>
    <p:sldId id="283" r:id="rId19"/>
    <p:sldId id="284" r:id="rId20"/>
    <p:sldId id="281" r:id="rId21"/>
    <p:sldId id="282" r:id="rId22"/>
    <p:sldId id="268" r:id="rId23"/>
    <p:sldId id="276" r:id="rId24"/>
    <p:sldId id="273" r:id="rId25"/>
    <p:sldId id="278" r:id="rId26"/>
    <p:sldId id="285" r:id="rId27"/>
    <p:sldId id="271" r:id="rId28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DFF"/>
    <a:srgbClr val="FEE6FD"/>
    <a:srgbClr val="FDCBFB"/>
    <a:srgbClr val="CCFF66"/>
    <a:srgbClr val="F3F75F"/>
    <a:srgbClr val="89CFFF"/>
    <a:srgbClr val="FFFF99"/>
    <a:srgbClr val="FB85F5"/>
    <a:srgbClr val="99FF99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8" autoAdjust="0"/>
    <p:restoredTop sz="94660"/>
  </p:normalViewPr>
  <p:slideViewPr>
    <p:cSldViewPr>
      <p:cViewPr varScale="1">
        <p:scale>
          <a:sx n="73" d="100"/>
          <a:sy n="73" d="100"/>
        </p:scale>
        <p:origin x="-109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Liczba uczniów biorących udział w Olimpiadzie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0954880013331852"/>
          <c:y val="0.15692879362610504"/>
          <c:w val="0.83973600155538275"/>
          <c:h val="0.7134838192581776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Seria 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latin typeface="Times New Roman" pitchFamily="18" charset="0"/>
                    <a:cs typeface="Times New Roman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Arkusz1!$A$2:$A$12</c:f>
              <c:numCache>
                <c:formatCode>General</c:formatCode>
                <c:ptCount val="11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</c:numCache>
            </c:numRef>
          </c:cat>
          <c:val>
            <c:numRef>
              <c:f>Arkusz1!$B$2:$B$12</c:f>
              <c:numCache>
                <c:formatCode>General</c:formatCode>
                <c:ptCount val="11"/>
                <c:pt idx="0">
                  <c:v>983</c:v>
                </c:pt>
                <c:pt idx="1">
                  <c:v>930</c:v>
                </c:pt>
                <c:pt idx="2">
                  <c:v>850</c:v>
                </c:pt>
                <c:pt idx="3">
                  <c:v>1015</c:v>
                </c:pt>
                <c:pt idx="4">
                  <c:v>998</c:v>
                </c:pt>
                <c:pt idx="5">
                  <c:v>1068</c:v>
                </c:pt>
                <c:pt idx="6">
                  <c:v>950</c:v>
                </c:pt>
                <c:pt idx="7">
                  <c:v>999</c:v>
                </c:pt>
                <c:pt idx="8">
                  <c:v>974</c:v>
                </c:pt>
                <c:pt idx="9">
                  <c:v>950</c:v>
                </c:pt>
                <c:pt idx="10">
                  <c:v>985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2957056"/>
        <c:axId val="50094848"/>
      </c:barChart>
      <c:catAx>
        <c:axId val="229570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latin typeface="Times New Roman" pitchFamily="18" charset="0"/>
                <a:cs typeface="Times New Roman" pitchFamily="18" charset="0"/>
              </a:defRPr>
            </a:pPr>
            <a:endParaRPr lang="pl-PL"/>
          </a:p>
        </c:txPr>
        <c:crossAx val="50094848"/>
        <c:crosses val="autoZero"/>
        <c:auto val="1"/>
        <c:lblAlgn val="ctr"/>
        <c:lblOffset val="100"/>
        <c:noMultiLvlLbl val="0"/>
      </c:catAx>
      <c:valAx>
        <c:axId val="500948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latin typeface="Times New Roman" pitchFamily="18" charset="0"/>
                <a:cs typeface="Times New Roman" pitchFamily="18" charset="0"/>
              </a:defRPr>
            </a:pPr>
            <a:endParaRPr lang="pl-PL"/>
          </a:p>
        </c:txPr>
        <c:crossAx val="22957056"/>
        <c:crosses val="autoZero"/>
        <c:crossBetween val="between"/>
      </c:valAx>
    </c:plotArea>
    <c:plotVisOnly val="1"/>
    <c:dispBlanksAs val="gap"/>
    <c:showDLblsOverMax val="0"/>
  </c:chart>
  <c:spPr>
    <a:solidFill>
      <a:srgbClr val="FFFF99"/>
    </a:solidFill>
  </c:sp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47A5DCA0-E7BF-49A4-B9B6-04734C9DCD6F}" type="datetimeFigureOut">
              <a:rPr lang="pl-PL"/>
              <a:pPr>
                <a:defRPr/>
              </a:pPr>
              <a:t>2014-10-12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  <a:endParaRPr lang="pl-PL" noProof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93470A6-79F1-4952-A180-B3C08BD6E65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607007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3470A6-79F1-4952-A180-B3C08BD6E650}" type="slidenum">
              <a:rPr lang="pl-PL" smtClean="0"/>
              <a:pPr>
                <a:defRPr/>
              </a:pPr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81222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ymbol zastępczy obrazu slajd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l-PL" altLang="pl-PL" smtClean="0"/>
          </a:p>
        </p:txBody>
      </p:sp>
      <p:sp>
        <p:nvSpPr>
          <p:cNvPr id="21507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1FEC205-1816-492E-9D10-8777503924C6}" type="slidenum">
              <a:rPr lang="pl-PL" altLang="pl-PL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3470A6-79F1-4952-A180-B3C08BD6E650}" type="slidenum">
              <a:rPr lang="pl-PL" smtClean="0"/>
              <a:pPr>
                <a:defRPr/>
              </a:pPr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16364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51D914-EBB9-40CF-90EC-CCD99C26FBD8}" type="slidenum">
              <a:rPr lang="pl-PL" smtClean="0">
                <a:solidFill>
                  <a:prstClr val="black"/>
                </a:solidFill>
              </a:rPr>
              <a:pPr/>
              <a:t>19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686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AE55C-DD88-410F-A642-57067B084B60}" type="datetimeFigureOut">
              <a:rPr lang="pl-PL"/>
              <a:pPr>
                <a:defRPr/>
              </a:pPr>
              <a:t>2014-10-12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80A50E-7A06-4DDC-9D44-7E9BF6BE9E4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480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F11507-9C0B-4B95-8ECB-86EA18C2D2AC}" type="datetimeFigureOut">
              <a:rPr lang="pl-PL"/>
              <a:pPr>
                <a:defRPr/>
              </a:pPr>
              <a:t>2014-10-12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1DE6C8-7B7A-4763-A4EE-A0EA8A79A7D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98310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D7009-8E44-4DBE-BDA4-05978342DD51}" type="datetimeFigureOut">
              <a:rPr lang="pl-PL"/>
              <a:pPr>
                <a:defRPr/>
              </a:pPr>
              <a:t>2014-10-12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81D60A-BD3E-44E4-8628-7B6BE667216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848376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AB01-0282-4909-84AD-027D5FBDD9A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2014-10-12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CEE7C-9F33-48DB-B944-B2B7C551E6E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9985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AB01-0282-4909-84AD-027D5FBDD9A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2014-10-12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CEE7C-9F33-48DB-B944-B2B7C551E6E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6149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AB01-0282-4909-84AD-027D5FBDD9A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2014-10-12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CEE7C-9F33-48DB-B944-B2B7C551E6E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5013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AB01-0282-4909-84AD-027D5FBDD9A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2014-10-12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CEE7C-9F33-48DB-B944-B2B7C551E6E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8155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AB01-0282-4909-84AD-027D5FBDD9A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2014-10-12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CEE7C-9F33-48DB-B944-B2B7C551E6E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2710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AB01-0282-4909-84AD-027D5FBDD9A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2014-10-12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CEE7C-9F33-48DB-B944-B2B7C551E6E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1415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AB01-0282-4909-84AD-027D5FBDD9A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2014-10-12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CEE7C-9F33-48DB-B944-B2B7C551E6E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576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AB01-0282-4909-84AD-027D5FBDD9A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2014-10-12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CEE7C-9F33-48DB-B944-B2B7C551E6E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59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7AABB7-21F8-471F-84C3-C621DF325418}" type="datetimeFigureOut">
              <a:rPr lang="pl-PL"/>
              <a:pPr>
                <a:defRPr/>
              </a:pPr>
              <a:t>2014-10-12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5B578B-9B41-478E-BA80-1F3875102AF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258758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AB01-0282-4909-84AD-027D5FBDD9A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2014-10-12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CEE7C-9F33-48DB-B944-B2B7C551E6E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2449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AB01-0282-4909-84AD-027D5FBDD9A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2014-10-12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CEE7C-9F33-48DB-B944-B2B7C551E6E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6676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AB01-0282-4909-84AD-027D5FBDD9A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2014-10-12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CEE7C-9F33-48DB-B944-B2B7C551E6E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9904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AB01-0282-4909-84AD-027D5FBDD9A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2014-10-12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CEE7C-9F33-48DB-B944-B2B7C551E6E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5391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AB01-0282-4909-84AD-027D5FBDD9A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2014-10-12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CEE7C-9F33-48DB-B944-B2B7C551E6E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3411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AB01-0282-4909-84AD-027D5FBDD9A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2014-10-12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CEE7C-9F33-48DB-B944-B2B7C551E6E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8299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AB01-0282-4909-84AD-027D5FBDD9A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2014-10-12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CEE7C-9F33-48DB-B944-B2B7C551E6E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1086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AB01-0282-4909-84AD-027D5FBDD9A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2014-10-12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CEE7C-9F33-48DB-B944-B2B7C551E6E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733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AB01-0282-4909-84AD-027D5FBDD9A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2014-10-12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CEE7C-9F33-48DB-B944-B2B7C551E6E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4071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AB01-0282-4909-84AD-027D5FBDD9A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2014-10-12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CEE7C-9F33-48DB-B944-B2B7C551E6E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692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E5358E-1AC2-400D-BC03-A92FC14BC299}" type="datetimeFigureOut">
              <a:rPr lang="pl-PL"/>
              <a:pPr>
                <a:defRPr/>
              </a:pPr>
              <a:t>2014-10-12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1F826C-79FD-4632-848A-3351F2F67C8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460566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AB01-0282-4909-84AD-027D5FBDD9A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2014-10-12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CEE7C-9F33-48DB-B944-B2B7C551E6E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5603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AB01-0282-4909-84AD-027D5FBDD9A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2014-10-12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CEE7C-9F33-48DB-B944-B2B7C551E6E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3419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AB01-0282-4909-84AD-027D5FBDD9A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2014-10-12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CEE7C-9F33-48DB-B944-B2B7C551E6E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9127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AB01-0282-4909-84AD-027D5FBDD9A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2014-10-12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CEE7C-9F33-48DB-B944-B2B7C551E6E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5683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AB01-0282-4909-84AD-027D5FBDD9A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2014-10-12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CEE7C-9F33-48DB-B944-B2B7C551E6E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3063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AB01-0282-4909-84AD-027D5FBDD9A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2014-10-12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CEE7C-9F33-48DB-B944-B2B7C551E6E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13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AB01-0282-4909-84AD-027D5FBDD9A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2014-10-12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CEE7C-9F33-48DB-B944-B2B7C551E6E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4508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AB01-0282-4909-84AD-027D5FBDD9A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2014-10-12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CEE7C-9F33-48DB-B944-B2B7C551E6E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1717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AB01-0282-4909-84AD-027D5FBDD9A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2014-10-12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CEE7C-9F33-48DB-B944-B2B7C551E6E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2154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AB01-0282-4909-84AD-027D5FBDD9A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2014-10-12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CEE7C-9F33-48DB-B944-B2B7C551E6E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549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3323C7-B85B-48A8-B45B-5ABCD6CC94E0}" type="datetimeFigureOut">
              <a:rPr lang="pl-PL"/>
              <a:pPr>
                <a:defRPr/>
              </a:pPr>
              <a:t>2014-10-12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32BAB-B200-4248-9108-8480277B97E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950310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AB01-0282-4909-84AD-027D5FBDD9A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2014-10-12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CEE7C-9F33-48DB-B944-B2B7C551E6E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4173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AB01-0282-4909-84AD-027D5FBDD9A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2014-10-12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CEE7C-9F33-48DB-B944-B2B7C551E6E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759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AB01-0282-4909-84AD-027D5FBDD9A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2014-10-12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CEE7C-9F33-48DB-B944-B2B7C551E6E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5051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AB01-0282-4909-84AD-027D5FBDD9A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2014-10-12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CEE7C-9F33-48DB-B944-B2B7C551E6E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9569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AB01-0282-4909-84AD-027D5FBDD9A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2014-10-12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CEE7C-9F33-48DB-B944-B2B7C551E6E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4073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AB01-0282-4909-84AD-027D5FBDD9A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2014-10-12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CEE7C-9F33-48DB-B944-B2B7C551E6E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5374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AB01-0282-4909-84AD-027D5FBDD9A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2014-10-12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CEE7C-9F33-48DB-B944-B2B7C551E6E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9041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AB01-0282-4909-84AD-027D5FBDD9A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2014-10-12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CEE7C-9F33-48DB-B944-B2B7C551E6E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3956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AB01-0282-4909-84AD-027D5FBDD9A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2014-10-12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CEE7C-9F33-48DB-B944-B2B7C551E6E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4411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AB01-0282-4909-84AD-027D5FBDD9A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2014-10-12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CEE7C-9F33-48DB-B944-B2B7C551E6E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706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C5290D-AC66-4DDA-872A-1D78BC60EED6}" type="datetimeFigureOut">
              <a:rPr lang="pl-PL"/>
              <a:pPr>
                <a:defRPr/>
              </a:pPr>
              <a:t>2014-10-12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D3EE63-F8D4-46E8-A5B7-CC5C1020B91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846545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AB01-0282-4909-84AD-027D5FBDD9A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2014-10-12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CEE7C-9F33-48DB-B944-B2B7C551E6E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0300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AB01-0282-4909-84AD-027D5FBDD9A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2014-10-12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CEE7C-9F33-48DB-B944-B2B7C551E6E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322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AB01-0282-4909-84AD-027D5FBDD9A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2014-10-12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CEE7C-9F33-48DB-B944-B2B7C551E6E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953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AB01-0282-4909-84AD-027D5FBDD9A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2014-10-12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CEE7C-9F33-48DB-B944-B2B7C551E6E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4024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AB01-0282-4909-84AD-027D5FBDD9A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2014-10-12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CEE7C-9F33-48DB-B944-B2B7C551E6E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9597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AB01-0282-4909-84AD-027D5FBDD9A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2014-10-12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CEE7C-9F33-48DB-B944-B2B7C551E6E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6311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AB01-0282-4909-84AD-027D5FBDD9A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2014-10-12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CEE7C-9F33-48DB-B944-B2B7C551E6E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5782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AB01-0282-4909-84AD-027D5FBDD9A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2014-10-12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CEE7C-9F33-48DB-B944-B2B7C551E6E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7219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AB01-0282-4909-84AD-027D5FBDD9A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2014-10-12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CEE7C-9F33-48DB-B944-B2B7C551E6E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2911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AB01-0282-4909-84AD-027D5FBDD9A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2014-10-12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CEE7C-9F33-48DB-B944-B2B7C551E6E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560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0C4CD-D67C-41C1-B3FC-40E1D15AFB5A}" type="datetimeFigureOut">
              <a:rPr lang="pl-PL"/>
              <a:pPr>
                <a:defRPr/>
              </a:pPr>
              <a:t>2014-10-12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E9BDA7-E73D-410E-9401-BB2DCC9F8A8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3433475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AB01-0282-4909-84AD-027D5FBDD9A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2014-10-12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CEE7C-9F33-48DB-B944-B2B7C551E6E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8046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AB01-0282-4909-84AD-027D5FBDD9A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2014-10-12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CEE7C-9F33-48DB-B944-B2B7C551E6E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92481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AB01-0282-4909-84AD-027D5FBDD9A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2014-10-12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CEE7C-9F33-48DB-B944-B2B7C551E6E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90346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AB01-0282-4909-84AD-027D5FBDD9A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2014-10-12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CEE7C-9F33-48DB-B944-B2B7C551E6E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3146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AB01-0282-4909-84AD-027D5FBDD9A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2014-10-12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CEE7C-9F33-48DB-B944-B2B7C551E6E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5148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AB01-0282-4909-84AD-027D5FBDD9A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2014-10-12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CEE7C-9F33-48DB-B944-B2B7C551E6E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57315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AB01-0282-4909-84AD-027D5FBDD9A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2014-10-12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CEE7C-9F33-48DB-B944-B2B7C551E6E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1159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AB01-0282-4909-84AD-027D5FBDD9A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2014-10-12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CEE7C-9F33-48DB-B944-B2B7C551E6E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727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AB01-0282-4909-84AD-027D5FBDD9A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2014-10-12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CEE7C-9F33-48DB-B944-B2B7C551E6E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65009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AB01-0282-4909-84AD-027D5FBDD9A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2014-10-12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CEE7C-9F33-48DB-B944-B2B7C551E6E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874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BE66DD-05F2-4F44-A170-F46C00302AF2}" type="datetimeFigureOut">
              <a:rPr lang="pl-PL"/>
              <a:pPr>
                <a:defRPr/>
              </a:pPr>
              <a:t>2014-10-12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401EE-3F50-4C31-B7F0-E8A0C4F1A96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280182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AB01-0282-4909-84AD-027D5FBDD9A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2014-10-12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CEE7C-9F33-48DB-B944-B2B7C551E6E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59905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AB01-0282-4909-84AD-027D5FBDD9A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2014-10-12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CEE7C-9F33-48DB-B944-B2B7C551E6E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9255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AB01-0282-4909-84AD-027D5FBDD9A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2014-10-12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CEE7C-9F33-48DB-B944-B2B7C551E6E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7154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AB01-0282-4909-84AD-027D5FBDD9A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2014-10-12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CEE7C-9F33-48DB-B944-B2B7C551E6E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48401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AB01-0282-4909-84AD-027D5FBDD9A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2014-10-12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CEE7C-9F33-48DB-B944-B2B7C551E6E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50983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AB01-0282-4909-84AD-027D5FBDD9A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2014-10-12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CEE7C-9F33-48DB-B944-B2B7C551E6E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16167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AB01-0282-4909-84AD-027D5FBDD9A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2014-10-12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CEE7C-9F33-48DB-B944-B2B7C551E6E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5441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AB01-0282-4909-84AD-027D5FBDD9A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2014-10-12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CEE7C-9F33-48DB-B944-B2B7C551E6E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02119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AB01-0282-4909-84AD-027D5FBDD9A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2014-10-12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CEE7C-9F33-48DB-B944-B2B7C551E6E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61913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AB01-0282-4909-84AD-027D5FBDD9A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2014-10-12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CEE7C-9F33-48DB-B944-B2B7C551E6E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283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348C06-D6E2-4908-B8F1-54CA841211B8}" type="datetimeFigureOut">
              <a:rPr lang="pl-PL"/>
              <a:pPr>
                <a:defRPr/>
              </a:pPr>
              <a:t>2014-10-12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CFEF34-D8A1-40F9-8A77-4E01EE7F339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1366386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AB01-0282-4909-84AD-027D5FBDD9A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2014-10-12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CEE7C-9F33-48DB-B944-B2B7C551E6E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14545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AB01-0282-4909-84AD-027D5FBDD9A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2014-10-12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CEE7C-9F33-48DB-B944-B2B7C551E6E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8013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AB01-0282-4909-84AD-027D5FBDD9A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2014-10-12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CEE7C-9F33-48DB-B944-B2B7C551E6E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74688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AB01-0282-4909-84AD-027D5FBDD9A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2014-10-12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CEE7C-9F33-48DB-B944-B2B7C551E6E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24478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AB01-0282-4909-84AD-027D5FBDD9A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2014-10-12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CEE7C-9F33-48DB-B944-B2B7C551E6E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68302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AB01-0282-4909-84AD-027D5FBDD9A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2014-10-12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CEE7C-9F33-48DB-B944-B2B7C551E6E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54280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AB01-0282-4909-84AD-027D5FBDD9A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2014-10-12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CEE7C-9F33-48DB-B944-B2B7C551E6E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260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AB01-0282-4909-84AD-027D5FBDD9A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2014-10-12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CEE7C-9F33-48DB-B944-B2B7C551E6E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43134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2AB01-0282-4909-84AD-027D5FBDD9A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2014-10-12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CEE7C-9F33-48DB-B944-B2B7C551E6EC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611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2B7267-FBD3-49A0-B8BF-A44E45135354}" type="datetimeFigureOut">
              <a:rPr lang="pl-PL"/>
              <a:pPr>
                <a:defRPr/>
              </a:pPr>
              <a:t>2014-10-12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4559FC-942D-4D2D-9029-66E31FF81E1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03837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</a:t>
            </a:r>
          </a:p>
        </p:txBody>
      </p:sp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BABA212-79D0-4437-B1AA-333E4F0058F9}" type="datetimeFigureOut">
              <a:rPr lang="pl-PL"/>
              <a:pPr>
                <a:defRPr/>
              </a:pPr>
              <a:t>2014-10-12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2B30532-10F0-4E83-ADBB-1A2C2D2F195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922AB01-0282-4909-84AD-027D5FBDD9AE}" type="datetimeFigureOut">
              <a:rPr lang="pl-P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2014-10-12</a:t>
            </a:fld>
            <a:endParaRPr lang="pl-P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l-P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2BCEE7C-9F33-48DB-B944-B2B7C551E6EC}" type="slidenum">
              <a:rPr lang="pl-P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9321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922AB01-0282-4909-84AD-027D5FBDD9AE}" type="datetimeFigureOut">
              <a:rPr lang="pl-P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2014-10-12</a:t>
            </a:fld>
            <a:endParaRPr lang="pl-P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l-P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2BCEE7C-9F33-48DB-B944-B2B7C551E6EC}" type="slidenum">
              <a:rPr lang="pl-P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6786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922AB01-0282-4909-84AD-027D5FBDD9AE}" type="datetimeFigureOut">
              <a:rPr lang="pl-P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2014-10-12</a:t>
            </a:fld>
            <a:endParaRPr lang="pl-P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l-P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2BCEE7C-9F33-48DB-B944-B2B7C551E6EC}" type="slidenum">
              <a:rPr lang="pl-P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6327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922AB01-0282-4909-84AD-027D5FBDD9AE}" type="datetimeFigureOut">
              <a:rPr lang="pl-P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2014-10-12</a:t>
            </a:fld>
            <a:endParaRPr lang="pl-P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l-P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2BCEE7C-9F33-48DB-B944-B2B7C551E6EC}" type="slidenum">
              <a:rPr lang="pl-P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5506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922AB01-0282-4909-84AD-027D5FBDD9AE}" type="datetimeFigureOut">
              <a:rPr lang="pl-P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2014-10-12</a:t>
            </a:fld>
            <a:endParaRPr lang="pl-P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l-P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2BCEE7C-9F33-48DB-B944-B2B7C551E6EC}" type="slidenum">
              <a:rPr lang="pl-P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6731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922AB01-0282-4909-84AD-027D5FBDD9AE}" type="datetimeFigureOut">
              <a:rPr lang="pl-P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2014-10-12</a:t>
            </a:fld>
            <a:endParaRPr lang="pl-P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l-P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2BCEE7C-9F33-48DB-B944-B2B7C551E6EC}" type="slidenum">
              <a:rPr lang="pl-P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7765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922AB01-0282-4909-84AD-027D5FBDD9AE}" type="datetimeFigureOut">
              <a:rPr lang="pl-P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2014-10-12</a:t>
            </a:fld>
            <a:endParaRPr lang="pl-P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l-P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2BCEE7C-9F33-48DB-B944-B2B7C551E6EC}" type="slidenum">
              <a:rPr lang="pl-P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847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3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6.jpe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microsoft.com/office/2007/relationships/hdphoto" Target="../media/hdphoto4.wdp"/><Relationship Id="rId7" Type="http://schemas.openxmlformats.org/officeDocument/2006/relationships/image" Target="../media/image55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1.xml"/><Relationship Id="rId6" Type="http://schemas.microsoft.com/office/2007/relationships/hdphoto" Target="../media/hdphoto5.wdp"/><Relationship Id="rId5" Type="http://schemas.openxmlformats.org/officeDocument/2006/relationships/image" Target="../media/image54.jpeg"/><Relationship Id="rId4" Type="http://schemas.openxmlformats.org/officeDocument/2006/relationships/image" Target="../media/image53.png"/><Relationship Id="rId9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10" Type="http://schemas.microsoft.com/office/2007/relationships/hdphoto" Target="../media/hdphoto7.wdp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80.png"/><Relationship Id="rId5" Type="http://schemas.microsoft.com/office/2007/relationships/hdphoto" Target="../media/hdphoto8.wdp"/><Relationship Id="rId4" Type="http://schemas.openxmlformats.org/officeDocument/2006/relationships/image" Target="../media/image7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7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5.png"/><Relationship Id="rId7" Type="http://schemas.openxmlformats.org/officeDocument/2006/relationships/image" Target="../media/image6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microsoft.com/office/2007/relationships/hdphoto" Target="../media/hdphoto1.wdp"/><Relationship Id="rId4" Type="http://schemas.openxmlformats.org/officeDocument/2006/relationships/image" Target="../media/image26.jpeg"/><Relationship Id="rId9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6.jpeg"/><Relationship Id="rId7" Type="http://schemas.openxmlformats.org/officeDocument/2006/relationships/image" Target="../media/image42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2000">
              <a:schemeClr val="bg1"/>
            </a:gs>
            <a:gs pos="23000">
              <a:srgbClr val="CCFF66"/>
            </a:gs>
            <a:gs pos="100000">
              <a:srgbClr val="FFFF00"/>
            </a:gs>
            <a:gs pos="76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pole tekstowe 3"/>
          <p:cNvSpPr txBox="1">
            <a:spLocks noChangeArrowheads="1"/>
          </p:cNvSpPr>
          <p:nvPr/>
        </p:nvSpPr>
        <p:spPr bwMode="auto">
          <a:xfrm>
            <a:off x="0" y="115888"/>
            <a:ext cx="892810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pl-PL" altLang="pl-PL" sz="2800" b="1" dirty="0">
                <a:latin typeface="Times New Roman" pitchFamily="18" charset="0"/>
                <a:cs typeface="Times New Roman" pitchFamily="18" charset="0"/>
              </a:rPr>
              <a:t>WSPÓŁPRACA </a:t>
            </a:r>
          </a:p>
          <a:p>
            <a:pPr algn="ctr">
              <a:lnSpc>
                <a:spcPct val="150000"/>
              </a:lnSpc>
            </a:pPr>
            <a:r>
              <a:rPr lang="pl-PL" altLang="pl-PL" sz="2800" b="1" dirty="0">
                <a:latin typeface="Times New Roman" pitchFamily="18" charset="0"/>
                <a:cs typeface="Times New Roman" pitchFamily="18" charset="0"/>
              </a:rPr>
              <a:t>SZKÓŁ PROMUJĄCYCH ZDROWIE</a:t>
            </a:r>
          </a:p>
          <a:p>
            <a:pPr algn="ctr">
              <a:lnSpc>
                <a:spcPct val="150000"/>
              </a:lnSpc>
            </a:pPr>
            <a:r>
              <a:rPr lang="pl-PL" altLang="pl-PL" sz="2800" b="1" dirty="0">
                <a:latin typeface="Times New Roman" pitchFamily="18" charset="0"/>
                <a:cs typeface="Times New Roman" pitchFamily="18" charset="0"/>
              </a:rPr>
              <a:t> NA RZECZ ZDROWIA I BEZPIECZEŃSTWA </a:t>
            </a:r>
          </a:p>
          <a:p>
            <a:pPr algn="ctr">
              <a:lnSpc>
                <a:spcPct val="150000"/>
              </a:lnSpc>
            </a:pPr>
            <a:r>
              <a:rPr lang="pl-PL" altLang="pl-PL" sz="2800" b="1" dirty="0">
                <a:latin typeface="Times New Roman" pitchFamily="18" charset="0"/>
                <a:cs typeface="Times New Roman" pitchFamily="18" charset="0"/>
              </a:rPr>
              <a:t>DZIECI I MŁODZIEŻY</a:t>
            </a:r>
            <a:endParaRPr lang="pl-PL" altLang="pl-PL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15888"/>
            <a:ext cx="11906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2" descr="http://upload.wikimedia.org/wikipedia/commons/thumb/8/85/POL_Ostr%C3%B3da_COA.svg/150px-POL_Ostr%C3%B3da_COA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98" y="3177192"/>
            <a:ext cx="1660394" cy="19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4" descr="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352" y="3105192"/>
            <a:ext cx="1710728" cy="20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 descr="Herb Powiatu Ostródzkie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473" y="3140968"/>
            <a:ext cx="1666943" cy="19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pole tekstowe 4"/>
          <p:cNvSpPr txBox="1">
            <a:spLocks noChangeArrowheads="1"/>
          </p:cNvSpPr>
          <p:nvPr/>
        </p:nvSpPr>
        <p:spPr bwMode="auto">
          <a:xfrm>
            <a:off x="107504" y="5405154"/>
            <a:ext cx="28083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pl-PL" altLang="pl-PL" sz="2000" b="1" dirty="0" smtClean="0">
                <a:latin typeface="Times New Roman" pitchFamily="18" charset="0"/>
                <a:cs typeface="Times New Roman" pitchFamily="18" charset="0"/>
              </a:rPr>
              <a:t>MIASTO </a:t>
            </a:r>
            <a:r>
              <a:rPr lang="pl-PL" altLang="pl-PL" sz="2000" b="1" dirty="0" smtClean="0">
                <a:latin typeface="Times New Roman" pitchFamily="18" charset="0"/>
                <a:cs typeface="Times New Roman" pitchFamily="18" charset="0"/>
              </a:rPr>
              <a:t>OSTRÓDA</a:t>
            </a:r>
            <a:endParaRPr lang="pl-PL" altLang="pl-PL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4" name="pole tekstowe 8"/>
          <p:cNvSpPr txBox="1">
            <a:spLocks noChangeArrowheads="1"/>
          </p:cNvSpPr>
          <p:nvPr/>
        </p:nvSpPr>
        <p:spPr bwMode="auto">
          <a:xfrm>
            <a:off x="2987675" y="5405154"/>
            <a:ext cx="27352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pl-PL" altLang="pl-PL" sz="2000" b="1" dirty="0" smtClean="0">
                <a:latin typeface="Times New Roman" pitchFamily="18" charset="0"/>
                <a:cs typeface="Times New Roman" pitchFamily="18" charset="0"/>
              </a:rPr>
              <a:t>GMINA </a:t>
            </a:r>
            <a:r>
              <a:rPr lang="pl-PL" altLang="pl-PL" sz="2000" b="1" dirty="0">
                <a:latin typeface="Times New Roman" pitchFamily="18" charset="0"/>
                <a:cs typeface="Times New Roman" pitchFamily="18" charset="0"/>
              </a:rPr>
              <a:t>OSTRÓDA</a:t>
            </a:r>
          </a:p>
        </p:txBody>
      </p:sp>
      <p:sp>
        <p:nvSpPr>
          <p:cNvPr id="14345" name="pole tekstowe 9"/>
          <p:cNvSpPr txBox="1">
            <a:spLocks noChangeArrowheads="1"/>
          </p:cNvSpPr>
          <p:nvPr/>
        </p:nvSpPr>
        <p:spPr bwMode="auto">
          <a:xfrm>
            <a:off x="5867400" y="5405154"/>
            <a:ext cx="31686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pl-PL" altLang="pl-PL" sz="2000" b="1" dirty="0" smtClean="0">
                <a:latin typeface="Times New Roman" pitchFamily="18" charset="0"/>
                <a:cs typeface="Times New Roman" pitchFamily="18" charset="0"/>
              </a:rPr>
              <a:t>POWIAT </a:t>
            </a:r>
            <a:r>
              <a:rPr lang="pl-PL" altLang="pl-PL" sz="2000" b="1" dirty="0">
                <a:latin typeface="Times New Roman" pitchFamily="18" charset="0"/>
                <a:cs typeface="Times New Roman" pitchFamily="18" charset="0"/>
              </a:rPr>
              <a:t>OSTRÓDZKI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>
                <a:lumMod val="40000"/>
                <a:lumOff val="6000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Wykres 1"/>
          <p:cNvGraphicFramePr/>
          <p:nvPr>
            <p:extLst>
              <p:ext uri="{D42A27DB-BD31-4B8C-83A1-F6EECF244321}">
                <p14:modId xmlns:p14="http://schemas.microsoft.com/office/powerpoint/2010/main" val="1781815552"/>
              </p:ext>
            </p:extLst>
          </p:nvPr>
        </p:nvGraphicFramePr>
        <p:xfrm>
          <a:off x="755576" y="620688"/>
          <a:ext cx="7704856" cy="53378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pole tekstowe 2"/>
          <p:cNvSpPr txBox="1"/>
          <p:nvPr/>
        </p:nvSpPr>
        <p:spPr>
          <a:xfrm>
            <a:off x="4572000" y="565195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l-PL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Rok</a:t>
            </a:r>
            <a:endParaRPr lang="pl-PL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28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FF66"/>
            </a:gs>
            <a:gs pos="17999">
              <a:srgbClr val="89CFFF"/>
            </a:gs>
            <a:gs pos="36000">
              <a:srgbClr val="FB85F5"/>
            </a:gs>
            <a:gs pos="61000">
              <a:srgbClr val="FDCBFB"/>
            </a:gs>
            <a:gs pos="82001">
              <a:srgbClr val="89CFFF"/>
            </a:gs>
            <a:gs pos="100000">
              <a:srgbClr val="FFFF5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539552" y="620688"/>
            <a:ext cx="792088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l-PL" sz="2400" b="1" dirty="0" smtClean="0">
                <a:solidFill>
                  <a:prstClr val="black"/>
                </a:solidFill>
                <a:latin typeface="Calibri"/>
              </a:rPr>
              <a:t>W czerwcu 2013 roku obchodziliśmy X lecie Olimpiady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l-PL" sz="2000" dirty="0">
              <a:solidFill>
                <a:prstClr val="black"/>
              </a:solidFill>
              <a:latin typeface="Calibri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l-PL" sz="2000" dirty="0" smtClean="0">
              <a:solidFill>
                <a:prstClr val="black"/>
              </a:solidFill>
              <a:latin typeface="Calibri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l-PL" sz="2000" dirty="0">
              <a:solidFill>
                <a:prstClr val="black"/>
              </a:solidFill>
              <a:latin typeface="Calibri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l-PL" sz="2000" dirty="0" smtClean="0">
              <a:solidFill>
                <a:prstClr val="black"/>
              </a:solidFill>
              <a:latin typeface="Calibri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l-PL" sz="2000" dirty="0">
              <a:solidFill>
                <a:prstClr val="black"/>
              </a:solidFill>
              <a:latin typeface="Calibri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l-PL" sz="2000" dirty="0" smtClean="0">
              <a:solidFill>
                <a:prstClr val="black"/>
              </a:solidFill>
              <a:latin typeface="Calibri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l-PL" sz="2000" dirty="0">
              <a:solidFill>
                <a:prstClr val="black"/>
              </a:solidFill>
              <a:latin typeface="Calibri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l-PL" sz="2000" dirty="0" smtClean="0">
              <a:solidFill>
                <a:prstClr val="black"/>
              </a:solidFill>
              <a:latin typeface="Calibri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l-PL" sz="2000" dirty="0">
              <a:solidFill>
                <a:prstClr val="black"/>
              </a:solidFill>
              <a:latin typeface="Calibri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l-PL" sz="2000" dirty="0" smtClean="0">
              <a:solidFill>
                <a:prstClr val="black"/>
              </a:solidFill>
              <a:latin typeface="Calibri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l-PL" sz="2000" dirty="0">
              <a:solidFill>
                <a:prstClr val="black"/>
              </a:solidFill>
              <a:latin typeface="Calibri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l-PL" sz="2000" dirty="0" smtClean="0">
              <a:solidFill>
                <a:prstClr val="black"/>
              </a:solidFill>
              <a:latin typeface="Calibri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l-PL" sz="2000" dirty="0">
              <a:solidFill>
                <a:prstClr val="black"/>
              </a:solidFill>
              <a:latin typeface="Calibri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l-PL" sz="2000" dirty="0" smtClean="0">
              <a:solidFill>
                <a:prstClr val="black"/>
              </a:solidFill>
              <a:latin typeface="Calibri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l-PL" sz="2000" dirty="0">
              <a:solidFill>
                <a:prstClr val="black"/>
              </a:solidFill>
              <a:latin typeface="Calibri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l-PL" sz="2000" dirty="0" smtClean="0">
              <a:solidFill>
                <a:prstClr val="black"/>
              </a:solidFill>
              <a:latin typeface="Calibri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l-PL" sz="2000" dirty="0" smtClean="0">
                <a:solidFill>
                  <a:prstClr val="black"/>
                </a:solidFill>
                <a:latin typeface="Calibri"/>
              </a:rPr>
              <a:t>Uroczystość odbyła się w Gimnazjum </a:t>
            </a:r>
            <a:r>
              <a:rPr lang="pl-PL" sz="2000" dirty="0" err="1" smtClean="0">
                <a:solidFill>
                  <a:prstClr val="black"/>
                </a:solidFill>
                <a:latin typeface="Calibri"/>
              </a:rPr>
              <a:t>im.Żołnierza</a:t>
            </a:r>
            <a:r>
              <a:rPr lang="pl-PL" sz="2000" dirty="0" smtClean="0">
                <a:solidFill>
                  <a:prstClr val="black"/>
                </a:solidFill>
                <a:latin typeface="Calibri"/>
              </a:rPr>
              <a:t> Polskiego w Durągu.</a:t>
            </a:r>
            <a:endParaRPr lang="pl-PL" sz="20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9" b="7693"/>
          <a:stretch/>
        </p:blipFill>
        <p:spPr bwMode="auto">
          <a:xfrm>
            <a:off x="827584" y="1196752"/>
            <a:ext cx="3122552" cy="21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0" b="3076"/>
          <a:stretch/>
        </p:blipFill>
        <p:spPr bwMode="auto">
          <a:xfrm>
            <a:off x="4932040" y="3583403"/>
            <a:ext cx="3118125" cy="2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0" b="3076"/>
          <a:stretch/>
        </p:blipFill>
        <p:spPr bwMode="auto">
          <a:xfrm>
            <a:off x="1320724" y="3573016"/>
            <a:ext cx="3036679" cy="2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9" b="7693"/>
          <a:stretch/>
        </p:blipFill>
        <p:spPr bwMode="auto">
          <a:xfrm>
            <a:off x="4374490" y="1196752"/>
            <a:ext cx="3104774" cy="21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410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8000">
              <a:srgbClr val="FFFF00"/>
            </a:gs>
            <a:gs pos="23000">
              <a:srgbClr val="FFFFCC"/>
            </a:gs>
            <a:gs pos="73000">
              <a:srgbClr val="FFC000"/>
            </a:gs>
            <a:gs pos="93000">
              <a:srgbClr val="FF6600"/>
            </a:gs>
            <a:gs pos="100000">
              <a:srgbClr val="FF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467544" y="328002"/>
            <a:ext cx="806489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l-PL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KORZYŚCI Z REALIZACJI OLIMPIADY: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l-PL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2"/>
              </a:buBlip>
            </a:pPr>
            <a:r>
              <a:rPr lang="pl-PL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Uczniowie zdobywają i pogłębiają </a:t>
            </a:r>
            <a:r>
              <a:rPr lang="pl-PL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wiedzę o zdrowiu fizycznym i psychicznym, zdrowym stylu życia, </a:t>
            </a:r>
            <a:r>
              <a:rPr lang="pl-PL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rozwijają umiejętności </a:t>
            </a:r>
            <a:r>
              <a:rPr lang="pl-PL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dbania o własne </a:t>
            </a:r>
            <a:r>
              <a:rPr lang="pl-PL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zdrowie </a:t>
            </a:r>
            <a:r>
              <a:rPr lang="pl-PL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pl-PL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otoczenia.</a:t>
            </a:r>
            <a:endParaRPr lang="pl-PL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2"/>
              </a:buBlip>
            </a:pPr>
            <a:r>
              <a:rPr lang="pl-PL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Nabywają wiedzę </a:t>
            </a:r>
            <a:r>
              <a:rPr lang="pl-PL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gdzie, kiedy, komu, dlaczego mówić NIE.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2"/>
              </a:buBlip>
            </a:pPr>
            <a:r>
              <a:rPr lang="pl-PL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Są </a:t>
            </a:r>
            <a:r>
              <a:rPr lang="pl-PL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zachęceni do spędzania czasu w sposób  aktywny, ciekawy i pożyteczny.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2"/>
              </a:buBlip>
            </a:pPr>
            <a:r>
              <a:rPr lang="pl-PL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Zdobywają umiejętności </a:t>
            </a:r>
            <a:r>
              <a:rPr lang="pl-PL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praktyczne w zakresie udzielania pierwszej </a:t>
            </a:r>
            <a:r>
              <a:rPr lang="pl-PL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pomocy.</a:t>
            </a:r>
            <a:endParaRPr lang="pl-PL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2"/>
              </a:buBlip>
            </a:pPr>
            <a:r>
              <a:rPr lang="pl-PL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Uczniowie </a:t>
            </a:r>
            <a:r>
              <a:rPr lang="pl-PL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rozwijają wyobraźnię</a:t>
            </a:r>
            <a:r>
              <a:rPr lang="pl-PL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twórczość i wrażliwość.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2"/>
              </a:buBlip>
            </a:pPr>
            <a:r>
              <a:rPr lang="pl-PL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Rozwijają zainteresowania </a:t>
            </a:r>
            <a:r>
              <a:rPr lang="pl-PL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plastyczne, muzyczne i teatralne.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2"/>
              </a:buBlip>
            </a:pPr>
            <a:r>
              <a:rPr lang="pl-PL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Olimpiada </a:t>
            </a:r>
            <a:r>
              <a:rPr lang="pl-PL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przyczynia </a:t>
            </a:r>
            <a:r>
              <a:rPr lang="pl-PL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się do kształtowania umiejętności współpracy w grupie, odpowiedzialności za podejmowane działania, </a:t>
            </a:r>
            <a:r>
              <a:rPr lang="pl-PL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daje możliwość </a:t>
            </a:r>
            <a:r>
              <a:rPr lang="pl-PL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odniesienia sukcesu i </a:t>
            </a:r>
            <a:r>
              <a:rPr lang="pl-PL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podniesienia poczucia </a:t>
            </a:r>
            <a:r>
              <a:rPr lang="pl-PL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własnej wartości wszystkim </a:t>
            </a:r>
            <a:r>
              <a:rPr lang="pl-PL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uczestnikom.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2"/>
              </a:buBlip>
            </a:pPr>
            <a:r>
              <a:rPr lang="pl-PL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Rozszerzenie współpracy </a:t>
            </a:r>
            <a:r>
              <a:rPr lang="pl-PL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ze środowiskiem lokalnym oraz instytucjami wspierającymi.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2"/>
              </a:buBlip>
            </a:pPr>
            <a:r>
              <a:rPr lang="pl-PL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Integracja dzieci </a:t>
            </a:r>
            <a:r>
              <a:rPr lang="pl-PL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 młodzieży różnych szkół i </a:t>
            </a:r>
            <a:r>
              <a:rPr lang="pl-PL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placówek oraz </a:t>
            </a:r>
            <a:r>
              <a:rPr lang="pl-PL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uczniów niepełnosprawnych.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2"/>
              </a:buBlip>
            </a:pPr>
            <a:r>
              <a:rPr lang="pl-PL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Zainteresowanie poszczególnymi </a:t>
            </a:r>
            <a:r>
              <a:rPr lang="pl-PL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zadaniami dzieci i młodzież o różnych talentach, uzdolnieniach i zainteresowaniach, możliwościach w szerokim przekroju wiekowym.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2"/>
              </a:buBlip>
            </a:pPr>
            <a:r>
              <a:rPr lang="pl-PL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Zaangażowanie bardzo dużej liczby </a:t>
            </a:r>
            <a:r>
              <a:rPr lang="pl-PL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uczniów, nauczycieli   i rodziców </a:t>
            </a:r>
            <a:r>
              <a:rPr lang="pl-PL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 w </a:t>
            </a:r>
            <a:r>
              <a:rPr lang="pl-PL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przygotowania do Olimpiady oraz jej </a:t>
            </a:r>
            <a:r>
              <a:rPr lang="pl-PL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przebieg.</a:t>
            </a:r>
            <a:endParaRPr lang="pl-PL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Obraz 3" descr="artykuły żywnościowe,jabłka,owoce,produkt rolny,przyroda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74584"/>
            <a:ext cx="852129" cy="7689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674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7000">
              <a:schemeClr val="bg1"/>
            </a:gs>
            <a:gs pos="62000">
              <a:srgbClr val="CCFF66"/>
            </a:gs>
            <a:gs pos="100000">
              <a:srgbClr val="00B050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070" y="4653136"/>
            <a:ext cx="1859247" cy="1949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179512" y="484573"/>
            <a:ext cx="8964488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l-PL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SOJUSZNICY  SZKÓŁ  I PLACÓWEK 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l-PL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</a:pPr>
            <a:r>
              <a:rPr lang="pl-PL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SPOŁECZNOŚCI SZKOLNE BIORĄCE UDZIAŁ W OLIMPIADZIE, RODZICE, </a:t>
            </a: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</a:pPr>
            <a:r>
              <a:rPr lang="pl-PL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SAMORZĄDY POWIATU, GMINY</a:t>
            </a:r>
            <a:r>
              <a:rPr lang="pl-PL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I MIASTA </a:t>
            </a:r>
            <a:r>
              <a:rPr lang="pl-PL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OSTRÓDA</a:t>
            </a:r>
            <a:r>
              <a:rPr lang="pl-PL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</a:pPr>
            <a:r>
              <a:rPr lang="pl-PL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POWIATOWA STACJA SANITARNO – EPIDEMIOLOGICZNA W OSTRÓDZIE,</a:t>
            </a: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</a:pPr>
            <a:r>
              <a:rPr lang="pl-PL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WOJEWÓDZKA STACJA SANITARNO – EPIDEMIOLOGICZNA W OLSZTYNIE,</a:t>
            </a: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</a:pPr>
            <a:r>
              <a:rPr lang="pl-PL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WARMIŃSKO – MAZURSKI ZARZĄD OKRĘGOWY PCK W OLSZTYNIE, </a:t>
            </a: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</a:pPr>
            <a:r>
              <a:rPr lang="pl-PL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ZARZĄD ODDZIAŁU REJONOWEGO PCK W OSTRÓDZIE,</a:t>
            </a: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</a:pPr>
            <a:r>
              <a:rPr lang="pl-PL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KURATORIUM OŚWIATY W OLSZTYNIE, st. wizytator ANNA ZDANIUKIEWICZ</a:t>
            </a: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</a:pPr>
            <a:r>
              <a:rPr lang="pl-PL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PORADNIA PSYCHOLOGICZNO – PEDAGOGICZNA W OSTRÓDZIE</a:t>
            </a: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</a:pPr>
            <a:r>
              <a:rPr lang="pl-PL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STACJA SOCJALNA JOHANNITÓW W OSTRÓDZIE,</a:t>
            </a: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</a:pPr>
            <a:r>
              <a:rPr lang="pl-PL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POLICJA, STRAŻ MIEJSKA I STRAŻ POŻARNA W OSTRÓDZIE,</a:t>
            </a: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</a:pPr>
            <a:r>
              <a:rPr lang="pl-PL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LOKALNE MEDIA</a:t>
            </a: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</a:pPr>
            <a:r>
              <a:rPr lang="pl-PL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KOORDYNATOR JOLANTA  DAKOWSKA </a:t>
            </a:r>
          </a:p>
        </p:txBody>
      </p:sp>
      <p:pic>
        <p:nvPicPr>
          <p:cNvPr id="3" name="Obraz 2" descr="artykuły żywnościowe,jabłka,owoce,produkt rolny,przyrod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31" y="260648"/>
            <a:ext cx="908558" cy="7530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546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9175">
              <a:srgbClr val="FDCBFB"/>
            </a:gs>
            <a:gs pos="0">
              <a:srgbClr val="CCCCFF">
                <a:alpha val="72000"/>
              </a:srgbClr>
            </a:gs>
            <a:gs pos="15000">
              <a:srgbClr val="ACCCFF">
                <a:alpha val="32000"/>
              </a:srgbClr>
            </a:gs>
            <a:gs pos="24000">
              <a:srgbClr val="99CCFF"/>
            </a:gs>
            <a:gs pos="36000">
              <a:srgbClr val="9966FF">
                <a:alpha val="0"/>
              </a:srgbClr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DSC0435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1" r="6" b="13100"/>
          <a:stretch/>
        </p:blipFill>
        <p:spPr bwMode="auto">
          <a:xfrm>
            <a:off x="900361" y="2476633"/>
            <a:ext cx="3815655" cy="2248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ostokąt 1"/>
          <p:cNvSpPr/>
          <p:nvPr/>
        </p:nvSpPr>
        <p:spPr>
          <a:xfrm>
            <a:off x="323528" y="332656"/>
            <a:ext cx="864096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l-PL" sz="1200" b="1" kern="0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pl-PL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NOWE DZIAŁANIA WZBOGACAJĄCE PROGRAM </a:t>
            </a:r>
            <a:r>
              <a:rPr lang="pl-PL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OLIMPIADY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l-PL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b="1" i="1" kern="0" dirty="0" smtClean="0">
                <a:solidFill>
                  <a:srgbClr val="000000"/>
                </a:solidFill>
                <a:latin typeface="Comic Sans MS" pitchFamily="66" charset="0"/>
              </a:rPr>
              <a:t>Projekt</a:t>
            </a:r>
            <a:r>
              <a:rPr lang="pl-PL" sz="2400" b="1" kern="0" dirty="0" smtClean="0">
                <a:solidFill>
                  <a:srgbClr val="000000"/>
                </a:solidFill>
                <a:latin typeface="Comic Sans MS" pitchFamily="66" charset="0"/>
              </a:rPr>
              <a:t> ,,Nie jesteś Robinsonem ,</a:t>
            </a:r>
            <a:br>
              <a:rPr lang="pl-PL" sz="2400" b="1" kern="0" dirty="0" smtClean="0">
                <a:solidFill>
                  <a:srgbClr val="000000"/>
                </a:solidFill>
                <a:latin typeface="Comic Sans MS" pitchFamily="66" charset="0"/>
              </a:rPr>
            </a:br>
            <a:r>
              <a:rPr lang="pl-PL" sz="2400" b="1" kern="0" dirty="0" smtClean="0">
                <a:solidFill>
                  <a:srgbClr val="000000"/>
                </a:solidFill>
                <a:latin typeface="Comic Sans MS" pitchFamily="66" charset="0"/>
              </a:rPr>
              <a:t>czyli ograniczanie przemocy w środowisku dzieci          i młodzieży”</a:t>
            </a:r>
            <a:r>
              <a:rPr lang="pl-PL" sz="1400" b="1" kern="0" dirty="0" smtClean="0">
                <a:solidFill>
                  <a:srgbClr val="000000"/>
                </a:solidFill>
                <a:latin typeface="Arial"/>
              </a:rPr>
              <a:t>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pl-PL" sz="2000" b="1" dirty="0" smtClean="0">
                <a:solidFill>
                  <a:prstClr val="black"/>
                </a:solidFill>
                <a:latin typeface="Comic Sans MS" pitchFamily="66" charset="0"/>
              </a:rPr>
              <a:t>rok </a:t>
            </a:r>
            <a:r>
              <a:rPr lang="pl-PL" sz="2000" b="1" dirty="0">
                <a:solidFill>
                  <a:prstClr val="black"/>
                </a:solidFill>
                <a:latin typeface="Comic Sans MS" pitchFamily="66" charset="0"/>
              </a:rPr>
              <a:t>2005-2007</a:t>
            </a:r>
            <a:endParaRPr lang="pl-PL" sz="2000" kern="0" dirty="0" smtClean="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3" name="Picture 7" descr="Poradnia -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92" y="1988840"/>
            <a:ext cx="1656184" cy="69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P403793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75" t="6425" r="3870" b="8777"/>
          <a:stretch/>
        </p:blipFill>
        <p:spPr bwMode="auto">
          <a:xfrm>
            <a:off x="5040408" y="2493160"/>
            <a:ext cx="3204000" cy="23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STA42389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0" t="23523" r="8819" b="13736"/>
          <a:stretch/>
        </p:blipFill>
        <p:spPr bwMode="auto">
          <a:xfrm>
            <a:off x="1295984" y="4869352"/>
            <a:ext cx="3132000" cy="17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Zakończenie 0607 39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016" r="2083" b="6898"/>
          <a:stretch/>
        </p:blipFill>
        <p:spPr bwMode="auto">
          <a:xfrm>
            <a:off x="4644384" y="4977368"/>
            <a:ext cx="3384000" cy="17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47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DEBCF"/>
            </a:gs>
            <a:gs pos="25000">
              <a:srgbClr val="99FF99"/>
            </a:gs>
            <a:gs pos="50000">
              <a:srgbClr val="9CB86E"/>
            </a:gs>
            <a:gs pos="75850">
              <a:srgbClr val="33CC33"/>
            </a:gs>
            <a:gs pos="100000">
              <a:srgbClr val="156B1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pole tekstowe 1"/>
          <p:cNvSpPr txBox="1">
            <a:spLocks noChangeArrowheads="1"/>
          </p:cNvSpPr>
          <p:nvPr/>
        </p:nvSpPr>
        <p:spPr bwMode="auto">
          <a:xfrm>
            <a:off x="137061" y="404813"/>
            <a:ext cx="88569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pl-PL" altLang="pl-PL" sz="2800" b="1" dirty="0">
                <a:latin typeface="Times New Roman" pitchFamily="18" charset="0"/>
                <a:cs typeface="Times New Roman" pitchFamily="18" charset="0"/>
              </a:rPr>
              <a:t>„Kleszcz mały, czy duży, nic dobrego nie wróży” </a:t>
            </a:r>
          </a:p>
        </p:txBody>
      </p:sp>
      <p:pic>
        <p:nvPicPr>
          <p:cNvPr id="33795" name="Picture 2" descr="E:\olimpiada zdrowia\DSC038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91" t="23166" r="26204" b="14780"/>
          <a:stretch>
            <a:fillRect/>
          </a:stretch>
        </p:blipFill>
        <p:spPr bwMode="auto">
          <a:xfrm>
            <a:off x="6332538" y="2533650"/>
            <a:ext cx="1943100" cy="368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3" descr="E:\olimpiada zdrowia\DSC0386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3" t="8749" r="7213" b="20590"/>
          <a:stretch>
            <a:fillRect/>
          </a:stretch>
        </p:blipFill>
        <p:spPr bwMode="auto">
          <a:xfrm>
            <a:off x="1619250" y="1300163"/>
            <a:ext cx="4140200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4" descr="E:\olimpiada zdrowia\DSC0386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2" b="546"/>
          <a:stretch>
            <a:fillRect/>
          </a:stretch>
        </p:blipFill>
        <p:spPr bwMode="auto">
          <a:xfrm>
            <a:off x="1042988" y="3971925"/>
            <a:ext cx="3763962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4" descr="http://oswiata.sanepid.olsztyn.pl/wp-content/themes/tweetsheep/images/button_wss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4" t="6998" r="18614" b="7263"/>
          <a:stretch>
            <a:fillRect/>
          </a:stretch>
        </p:blipFill>
        <p:spPr bwMode="auto">
          <a:xfrm>
            <a:off x="6751638" y="1304925"/>
            <a:ext cx="1104900" cy="110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FF99"/>
            </a:gs>
            <a:gs pos="45000">
              <a:srgbClr val="FFFF00"/>
            </a:gs>
            <a:gs pos="100000">
              <a:srgbClr val="99FF99">
                <a:lumMod val="98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pole tekstowe 1"/>
          <p:cNvSpPr txBox="1">
            <a:spLocks noGrp="1" noChangeArrowheads="1"/>
          </p:cNvSpPr>
          <p:nvPr>
            <p:ph type="body" idx="4294967295"/>
          </p:nvPr>
        </p:nvSpPr>
        <p:spPr>
          <a:xfrm>
            <a:off x="539552" y="260648"/>
            <a:ext cx="8301236" cy="891877"/>
          </a:xfrm>
          <a:noFill/>
          <a:ln/>
        </p:spPr>
        <p:txBody>
          <a:bodyPr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„SZKOŁA WOLNA OD DYMU TYTONIOWEGO”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pl-PL" alt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24.10.2012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pl-PL" alt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Nagranie do programu „Nasze zdrowie”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pl-PL" alt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TVP 3 Olsztyn</a:t>
            </a:r>
          </a:p>
        </p:txBody>
      </p:sp>
      <p:pic>
        <p:nvPicPr>
          <p:cNvPr id="440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720" y="2280857"/>
            <a:ext cx="2753760" cy="2066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16" b="2560"/>
          <a:stretch>
            <a:fillRect/>
          </a:stretch>
        </p:blipFill>
        <p:spPr bwMode="auto">
          <a:xfrm>
            <a:off x="287090" y="2383030"/>
            <a:ext cx="2988766" cy="2019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7" t="14713" r="7265" b="5862"/>
          <a:stretch>
            <a:fillRect/>
          </a:stretch>
        </p:blipFill>
        <p:spPr bwMode="auto">
          <a:xfrm>
            <a:off x="251520" y="4633071"/>
            <a:ext cx="3002452" cy="1916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2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101" y="4508334"/>
            <a:ext cx="2790379" cy="2089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44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323" y="4878983"/>
            <a:ext cx="2389821" cy="1790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41" name="Obraz 7" descr="I:\rok szkolny 2012-2013\kronika szkolna+strona\zdjecia do wysłania\7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6" r="8157"/>
          <a:stretch/>
        </p:blipFill>
        <p:spPr bwMode="auto">
          <a:xfrm>
            <a:off x="3635896" y="2500442"/>
            <a:ext cx="2232248" cy="2140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30A"/>
            </a:gs>
            <a:gs pos="45000">
              <a:srgbClr val="FF7A00"/>
            </a:gs>
            <a:gs pos="77000">
              <a:srgbClr val="FF0300"/>
            </a:gs>
            <a:gs pos="100000">
              <a:srgbClr val="4D0808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pole tekstowe 1"/>
          <p:cNvSpPr txBox="1">
            <a:spLocks noChangeArrowheads="1"/>
          </p:cNvSpPr>
          <p:nvPr/>
        </p:nvSpPr>
        <p:spPr bwMode="auto">
          <a:xfrm>
            <a:off x="395288" y="322263"/>
            <a:ext cx="829423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pl-PL" altLang="pl-PL" sz="2800" b="1" dirty="0" smtClean="0">
                <a:latin typeface="Times New Roman" pitchFamily="18" charset="0"/>
                <a:cs typeface="Times New Roman" pitchFamily="18" charset="0"/>
              </a:rPr>
              <a:t>„SZKOŁA WOLNA OD DYMU TYTONIOWEGO”</a:t>
            </a:r>
          </a:p>
          <a:p>
            <a:pPr algn="ctr"/>
            <a:endParaRPr lang="pl-PL" altLang="pl-PL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8" t="1611" r="45921" b="6462"/>
          <a:stretch/>
        </p:blipFill>
        <p:spPr bwMode="auto">
          <a:xfrm>
            <a:off x="2934088" y="2125608"/>
            <a:ext cx="61200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4" t="862" r="36139" b="4311"/>
          <a:stretch/>
        </p:blipFill>
        <p:spPr bwMode="auto">
          <a:xfrm>
            <a:off x="3708400" y="2133600"/>
            <a:ext cx="75600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8" t="6082" r="3374" b="626"/>
          <a:stretch/>
        </p:blipFill>
        <p:spPr bwMode="auto">
          <a:xfrm>
            <a:off x="395288" y="2125608"/>
            <a:ext cx="237600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1" t="14235" r="10655" b="11314"/>
          <a:stretch>
            <a:fillRect/>
          </a:stretch>
        </p:blipFill>
        <p:spPr bwMode="auto">
          <a:xfrm>
            <a:off x="539750" y="4652963"/>
            <a:ext cx="2700338" cy="183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9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8" r="16236"/>
          <a:stretch/>
        </p:blipFill>
        <p:spPr bwMode="auto">
          <a:xfrm>
            <a:off x="4635082" y="2133600"/>
            <a:ext cx="226800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11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" r="2234" b="-822"/>
          <a:stretch/>
        </p:blipFill>
        <p:spPr bwMode="auto">
          <a:xfrm>
            <a:off x="3635896" y="4581525"/>
            <a:ext cx="2412000" cy="188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6" name="pole tekstowe 3"/>
          <p:cNvSpPr txBox="1">
            <a:spLocks noChangeArrowheads="1"/>
          </p:cNvSpPr>
          <p:nvPr/>
        </p:nvSpPr>
        <p:spPr bwMode="auto">
          <a:xfrm>
            <a:off x="1" y="836613"/>
            <a:ext cx="9144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pl-PL" altLang="pl-PL" sz="3200" b="1" dirty="0">
                <a:latin typeface="Times New Roman" pitchFamily="18" charset="0"/>
                <a:cs typeface="Times New Roman" pitchFamily="18" charset="0"/>
              </a:rPr>
              <a:t>26.10.2012 </a:t>
            </a:r>
          </a:p>
          <a:p>
            <a:pPr algn="ctr"/>
            <a:r>
              <a:rPr lang="pl-PL" altLang="pl-PL" sz="3200" b="1" dirty="0">
                <a:latin typeface="Times New Roman" pitchFamily="18" charset="0"/>
                <a:cs typeface="Times New Roman" pitchFamily="18" charset="0"/>
              </a:rPr>
              <a:t> konferencja  „Szkoły  wolne od dymu tytoniowego</a:t>
            </a:r>
            <a:r>
              <a:rPr lang="pl-PL" altLang="pl-PL" sz="2800" b="1" dirty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pl-PL" altLang="pl-PL" sz="24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34829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4" b="3445"/>
          <a:stretch>
            <a:fillRect/>
          </a:stretch>
        </p:blipFill>
        <p:spPr bwMode="auto">
          <a:xfrm>
            <a:off x="6419850" y="4652963"/>
            <a:ext cx="2544763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1" name="Picture 1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08" t="13921" r="4202" b="11139"/>
          <a:stretch/>
        </p:blipFill>
        <p:spPr bwMode="auto">
          <a:xfrm>
            <a:off x="7049076" y="2133600"/>
            <a:ext cx="1640446" cy="216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5000">
              <a:srgbClr val="85C2FF"/>
            </a:gs>
            <a:gs pos="59000">
              <a:srgbClr val="C4D6EB"/>
            </a:gs>
            <a:gs pos="94000">
              <a:srgbClr val="FFEBFA">
                <a:lumMod val="83000"/>
                <a:alpha val="49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9" name="Picture 5" descr="DSC0598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5" r="373"/>
          <a:stretch/>
        </p:blipFill>
        <p:spPr bwMode="auto">
          <a:xfrm>
            <a:off x="827090" y="1700808"/>
            <a:ext cx="3348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0" name="Picture 6" descr="DSC0599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9" b="2857"/>
          <a:stretch/>
        </p:blipFill>
        <p:spPr bwMode="auto">
          <a:xfrm>
            <a:off x="4572000" y="1664808"/>
            <a:ext cx="3359515" cy="21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1" name="Picture 7" descr="DSC0599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149360"/>
            <a:ext cx="3360001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2" name="Picture 8" descr="DSC06019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6" t="5713" r="7678" b="2856"/>
          <a:stretch/>
        </p:blipFill>
        <p:spPr bwMode="auto">
          <a:xfrm>
            <a:off x="5076056" y="4149360"/>
            <a:ext cx="3189378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13" name="Text Box 9"/>
          <p:cNvSpPr txBox="1">
            <a:spLocks noChangeArrowheads="1"/>
          </p:cNvSpPr>
          <p:nvPr/>
        </p:nvSpPr>
        <p:spPr bwMode="auto">
          <a:xfrm>
            <a:off x="251520" y="325105"/>
            <a:ext cx="871296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altLang="pl-PL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„PROMOCJA ZDROWIA PRACOWNIKÓW SZKOŁY”</a:t>
            </a:r>
          </a:p>
          <a:p>
            <a:pPr algn="ctr">
              <a:spcBef>
                <a:spcPct val="50000"/>
              </a:spcBef>
            </a:pPr>
            <a:r>
              <a:rPr lang="pl-PL" altLang="pl-PL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Szkoła Podstawowa </a:t>
            </a:r>
            <a:r>
              <a:rPr lang="pl-PL" alt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nr 3 </a:t>
            </a:r>
            <a:r>
              <a:rPr lang="pl-PL" altLang="pl-PL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im. Jana Pawła II w </a:t>
            </a:r>
            <a:r>
              <a:rPr lang="pl-PL" alt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Ostródzie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>
                <a:lumMod val="64000"/>
                <a:lumOff val="36000"/>
                <a:alpha val="34000"/>
              </a:srgbClr>
            </a:gs>
            <a:gs pos="16000">
              <a:srgbClr val="FF9675"/>
            </a:gs>
            <a:gs pos="32000">
              <a:srgbClr val="FFCC99"/>
            </a:gs>
            <a:gs pos="65000">
              <a:srgbClr val="FFFF99"/>
            </a:gs>
            <a:gs pos="83000">
              <a:srgbClr val="01F9D6"/>
            </a:gs>
            <a:gs pos="100000">
              <a:srgbClr val="66CCFF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111347" y="1628800"/>
            <a:ext cx="705678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l-PL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ZA UWAGĘ DZIĘKUJĄ DYREKTORZY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l-PL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SZKÓŁ PROMUJĄCYCH ZDROWIE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l-PL" sz="10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</a:pPr>
            <a:r>
              <a:rPr lang="pl-PL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Koordynator </a:t>
            </a:r>
            <a:r>
              <a:rPr lang="pl-PL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Olimpiady: Jolanta Dakowska   </a:t>
            </a:r>
            <a:endParaRPr lang="pl-PL" sz="20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</a:pPr>
            <a:r>
              <a:rPr lang="pl-PL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Mariola </a:t>
            </a:r>
            <a:r>
              <a:rPr lang="pl-PL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Jarmołowicz 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</a:pPr>
            <a:r>
              <a:rPr lang="pl-PL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Grażyna </a:t>
            </a:r>
            <a:r>
              <a:rPr lang="pl-PL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Lipińska 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</a:pPr>
            <a:r>
              <a:rPr lang="pl-PL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Dorota </a:t>
            </a:r>
            <a:r>
              <a:rPr lang="pl-PL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Urban </a:t>
            </a:r>
            <a:endParaRPr lang="pl-PL" sz="20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</a:pPr>
            <a:r>
              <a:rPr lang="pl-PL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Bożena Bohdziewicz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</a:pPr>
            <a:r>
              <a:rPr lang="pl-PL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Beata Prusinowska</a:t>
            </a:r>
            <a:endParaRPr lang="pl-PL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l-PL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074" name="Picture 2" descr="E:\olimpiada zdrowia\DSC0384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9" t="29980" r="1235" b="19304"/>
          <a:stretch/>
        </p:blipFill>
        <p:spPr bwMode="auto">
          <a:xfrm>
            <a:off x="3419872" y="4511214"/>
            <a:ext cx="5184000" cy="20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" b="19923"/>
          <a:stretch/>
        </p:blipFill>
        <p:spPr bwMode="auto">
          <a:xfrm>
            <a:off x="904577" y="4511214"/>
            <a:ext cx="2123291" cy="20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251520" y="145914"/>
            <a:ext cx="85689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Treści Olimpiady na stałe poszerzyły zakres przekazywanej </a:t>
            </a:r>
            <a:r>
              <a:rPr lang="pl-PL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wiedzy                                   </a:t>
            </a:r>
            <a:r>
              <a:rPr lang="pl-PL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wpajanych umiejętności, a konkursy stały się tradycją naszych </a:t>
            </a:r>
            <a:r>
              <a:rPr lang="pl-PL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placówek.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Realizacja </a:t>
            </a:r>
            <a:r>
              <a:rPr lang="pl-PL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Olimpiady daje nam wiele satysfakcji, radość działania, jest okazją do wspólnych spotkań i wymiany </a:t>
            </a:r>
            <a:r>
              <a:rPr lang="pl-PL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doświadczeń, integracji.</a:t>
            </a:r>
            <a:endParaRPr lang="pl-PL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50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AA5D"/>
            </a:gs>
            <a:gs pos="22000">
              <a:srgbClr val="FFFF99"/>
            </a:gs>
            <a:gs pos="50000">
              <a:srgbClr val="FFFF76"/>
            </a:gs>
            <a:gs pos="77000">
              <a:srgbClr val="FFFF00"/>
            </a:gs>
            <a:gs pos="100000">
              <a:srgbClr val="FF9981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pole tekstowe 1"/>
          <p:cNvSpPr txBox="1">
            <a:spLocks noChangeArrowheads="1"/>
          </p:cNvSpPr>
          <p:nvPr/>
        </p:nvSpPr>
        <p:spPr bwMode="auto">
          <a:xfrm>
            <a:off x="323850" y="333375"/>
            <a:ext cx="842486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pl-PL" altLang="pl-PL" sz="2800" b="1">
                <a:latin typeface="Times New Roman" pitchFamily="18" charset="0"/>
                <a:cs typeface="Times New Roman" pitchFamily="18" charset="0"/>
              </a:rPr>
              <a:t>OLIMPIADA  „ZDROWY  STYL  ŻYCIA”</a:t>
            </a:r>
          </a:p>
          <a:p>
            <a:pPr algn="ctr"/>
            <a:r>
              <a:rPr lang="pl-PL" altLang="pl-PL" sz="2800" b="1">
                <a:latin typeface="Times New Roman" pitchFamily="18" charset="0"/>
                <a:cs typeface="Times New Roman" pitchFamily="18" charset="0"/>
              </a:rPr>
              <a:t>REALIZATORZY: </a:t>
            </a:r>
          </a:p>
        </p:txBody>
      </p:sp>
      <p:sp>
        <p:nvSpPr>
          <p:cNvPr id="10" name="Prostokąt zaokrąglony 9"/>
          <p:cNvSpPr/>
          <p:nvPr/>
        </p:nvSpPr>
        <p:spPr>
          <a:xfrm>
            <a:off x="900113" y="1557338"/>
            <a:ext cx="1800225" cy="1655762"/>
          </a:xfrm>
          <a:prstGeom prst="roundRect">
            <a:avLst/>
          </a:prstGeom>
          <a:solidFill>
            <a:srgbClr val="CC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17412" name="pole tekstowe 10"/>
          <p:cNvSpPr txBox="1">
            <a:spLocks noChangeArrowheads="1"/>
          </p:cNvSpPr>
          <p:nvPr/>
        </p:nvSpPr>
        <p:spPr bwMode="auto">
          <a:xfrm>
            <a:off x="827583" y="1556792"/>
            <a:ext cx="1944217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pl-PL" altLang="pl-PL" sz="2000" b="1" dirty="0">
                <a:latin typeface="Times New Roman" pitchFamily="18" charset="0"/>
                <a:cs typeface="Times New Roman" pitchFamily="18" charset="0"/>
              </a:rPr>
              <a:t>Szkoła Podstawowa </a:t>
            </a:r>
          </a:p>
          <a:p>
            <a:pPr algn="ctr"/>
            <a:r>
              <a:rPr lang="pl-PL" altLang="pl-PL" sz="2000" b="1" dirty="0">
                <a:latin typeface="Times New Roman" pitchFamily="18" charset="0"/>
                <a:cs typeface="Times New Roman" pitchFamily="18" charset="0"/>
              </a:rPr>
              <a:t>Nr </a:t>
            </a:r>
            <a:r>
              <a:rPr lang="pl-PL" altLang="pl-PL" sz="2000" b="1" dirty="0" smtClean="0"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algn="ctr"/>
            <a:r>
              <a:rPr lang="pl-PL" altLang="pl-PL" b="1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pl-PL" altLang="pl-PL" b="1" dirty="0" smtClean="0">
                <a:latin typeface="Times New Roman" pitchFamily="18" charset="0"/>
                <a:cs typeface="Times New Roman" pitchFamily="18" charset="0"/>
              </a:rPr>
              <a:t>m. Jana Pawła II </a:t>
            </a:r>
            <a:endParaRPr lang="pl-PL" altLang="pl-PL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l-PL" altLang="pl-PL" sz="2000" b="1" dirty="0">
                <a:latin typeface="Times New Roman" pitchFamily="18" charset="0"/>
                <a:cs typeface="Times New Roman" pitchFamily="18" charset="0"/>
              </a:rPr>
              <a:t>w Ostródzie</a:t>
            </a:r>
          </a:p>
        </p:txBody>
      </p:sp>
      <p:sp>
        <p:nvSpPr>
          <p:cNvPr id="12" name="Prostokąt zaokrąglony 11"/>
          <p:cNvSpPr/>
          <p:nvPr/>
        </p:nvSpPr>
        <p:spPr>
          <a:xfrm>
            <a:off x="5076825" y="3573463"/>
            <a:ext cx="1800225" cy="1655762"/>
          </a:xfrm>
          <a:prstGeom prst="roundRect">
            <a:avLst/>
          </a:prstGeom>
          <a:solidFill>
            <a:srgbClr val="CC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13" name="Prostokąt zaokrąglony 12"/>
          <p:cNvSpPr/>
          <p:nvPr/>
        </p:nvSpPr>
        <p:spPr>
          <a:xfrm>
            <a:off x="2268538" y="3573463"/>
            <a:ext cx="1800225" cy="1655762"/>
          </a:xfrm>
          <a:prstGeom prst="roundRect">
            <a:avLst/>
          </a:prstGeom>
          <a:solidFill>
            <a:srgbClr val="CC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14" name="Prostokąt zaokrąglony 13"/>
          <p:cNvSpPr/>
          <p:nvPr/>
        </p:nvSpPr>
        <p:spPr>
          <a:xfrm>
            <a:off x="3635375" y="1557338"/>
            <a:ext cx="1800225" cy="1655762"/>
          </a:xfrm>
          <a:prstGeom prst="roundRect">
            <a:avLst/>
          </a:prstGeom>
          <a:solidFill>
            <a:srgbClr val="CC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15" name="Prostokąt zaokrąglony 14"/>
          <p:cNvSpPr/>
          <p:nvPr/>
        </p:nvSpPr>
        <p:spPr>
          <a:xfrm>
            <a:off x="6300788" y="1557338"/>
            <a:ext cx="1800225" cy="1655762"/>
          </a:xfrm>
          <a:prstGeom prst="roundRect">
            <a:avLst/>
          </a:prstGeom>
          <a:solidFill>
            <a:srgbClr val="CC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17418" name="pole tekstowe 16"/>
          <p:cNvSpPr txBox="1">
            <a:spLocks noChangeArrowheads="1"/>
          </p:cNvSpPr>
          <p:nvPr/>
        </p:nvSpPr>
        <p:spPr bwMode="auto">
          <a:xfrm>
            <a:off x="5219700" y="3716338"/>
            <a:ext cx="158432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pl-PL" altLang="pl-PL" sz="2000" b="1" dirty="0">
                <a:latin typeface="Times New Roman" pitchFamily="18" charset="0"/>
                <a:cs typeface="Times New Roman" pitchFamily="18" charset="0"/>
              </a:rPr>
              <a:t>Szkoła Podstawowa </a:t>
            </a:r>
          </a:p>
          <a:p>
            <a:pPr algn="ctr"/>
            <a:r>
              <a:rPr lang="pl-PL" altLang="pl-PL" sz="2000" b="1" dirty="0">
                <a:latin typeface="Times New Roman" pitchFamily="18" charset="0"/>
                <a:cs typeface="Times New Roman" pitchFamily="18" charset="0"/>
              </a:rPr>
              <a:t>Nr 4 </a:t>
            </a:r>
          </a:p>
          <a:p>
            <a:pPr algn="ctr"/>
            <a:r>
              <a:rPr lang="pl-PL" altLang="pl-PL" sz="2000" b="1" dirty="0">
                <a:latin typeface="Times New Roman" pitchFamily="18" charset="0"/>
                <a:cs typeface="Times New Roman" pitchFamily="18" charset="0"/>
              </a:rPr>
              <a:t>w Ostródzie</a:t>
            </a:r>
          </a:p>
        </p:txBody>
      </p:sp>
      <p:sp>
        <p:nvSpPr>
          <p:cNvPr id="17419" name="pole tekstowe 17"/>
          <p:cNvSpPr txBox="1">
            <a:spLocks noChangeArrowheads="1"/>
          </p:cNvSpPr>
          <p:nvPr/>
        </p:nvSpPr>
        <p:spPr bwMode="auto">
          <a:xfrm>
            <a:off x="2411413" y="3717032"/>
            <a:ext cx="15843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pl-PL" altLang="pl-PL" sz="2000" b="1" dirty="0" smtClean="0">
                <a:latin typeface="Times New Roman" pitchFamily="18" charset="0"/>
                <a:cs typeface="Times New Roman" pitchFamily="18" charset="0"/>
              </a:rPr>
              <a:t>Gimnazjum </a:t>
            </a:r>
            <a:r>
              <a:rPr lang="pl-PL" altLang="pl-PL" sz="2000" b="1" dirty="0" err="1" smtClean="0">
                <a:latin typeface="Times New Roman" pitchFamily="18" charset="0"/>
                <a:cs typeface="Times New Roman" pitchFamily="18" charset="0"/>
              </a:rPr>
              <a:t>im.Żołnierza</a:t>
            </a:r>
            <a:r>
              <a:rPr lang="pl-PL" altLang="pl-PL" sz="2000" b="1" dirty="0" smtClean="0">
                <a:latin typeface="Times New Roman" pitchFamily="18" charset="0"/>
                <a:cs typeface="Times New Roman" pitchFamily="18" charset="0"/>
              </a:rPr>
              <a:t>  Polskiego</a:t>
            </a:r>
            <a:endParaRPr lang="pl-PL" altLang="pl-PL" sz="20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l-PL" altLang="pl-PL" sz="2000" b="1" dirty="0">
                <a:latin typeface="Times New Roman" pitchFamily="18" charset="0"/>
                <a:cs typeface="Times New Roman" pitchFamily="18" charset="0"/>
              </a:rPr>
              <a:t>w Durągu</a:t>
            </a:r>
          </a:p>
        </p:txBody>
      </p:sp>
      <p:sp>
        <p:nvSpPr>
          <p:cNvPr id="17420" name="pole tekstowe 18"/>
          <p:cNvSpPr txBox="1">
            <a:spLocks noChangeArrowheads="1"/>
          </p:cNvSpPr>
          <p:nvPr/>
        </p:nvSpPr>
        <p:spPr bwMode="auto">
          <a:xfrm>
            <a:off x="3635375" y="1700808"/>
            <a:ext cx="1766888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pl-PL" altLang="pl-PL" sz="2000" b="1" dirty="0">
                <a:latin typeface="Times New Roman" pitchFamily="18" charset="0"/>
                <a:cs typeface="Times New Roman" pitchFamily="18" charset="0"/>
              </a:rPr>
              <a:t>Zespół </a:t>
            </a:r>
            <a:r>
              <a:rPr lang="pl-PL" altLang="pl-PL" sz="2000" b="1" dirty="0" err="1">
                <a:latin typeface="Times New Roman" pitchFamily="18" charset="0"/>
                <a:cs typeface="Times New Roman" pitchFamily="18" charset="0"/>
              </a:rPr>
              <a:t>Przedszkolno</a:t>
            </a:r>
            <a:endParaRPr lang="pl-PL" altLang="pl-PL" sz="20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l-PL" altLang="pl-PL" sz="2000" b="1" dirty="0">
                <a:latin typeface="Times New Roman" pitchFamily="18" charset="0"/>
                <a:cs typeface="Times New Roman" pitchFamily="18" charset="0"/>
              </a:rPr>
              <a:t>- Szkolny </a:t>
            </a:r>
          </a:p>
          <a:p>
            <a:pPr algn="ctr"/>
            <a:r>
              <a:rPr lang="pl-PL" altLang="pl-PL" sz="2000" b="1" dirty="0">
                <a:latin typeface="Times New Roman" pitchFamily="18" charset="0"/>
                <a:cs typeface="Times New Roman" pitchFamily="18" charset="0"/>
              </a:rPr>
              <a:t> w Tyrowie</a:t>
            </a:r>
          </a:p>
        </p:txBody>
      </p:sp>
      <p:sp>
        <p:nvSpPr>
          <p:cNvPr id="17421" name="pole tekstowe 19"/>
          <p:cNvSpPr txBox="1">
            <a:spLocks noChangeArrowheads="1"/>
          </p:cNvSpPr>
          <p:nvPr/>
        </p:nvSpPr>
        <p:spPr bwMode="auto">
          <a:xfrm>
            <a:off x="6156325" y="1700213"/>
            <a:ext cx="2087563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pl-PL" altLang="pl-PL" b="1" dirty="0">
                <a:latin typeface="Times New Roman" pitchFamily="18" charset="0"/>
                <a:cs typeface="Times New Roman" pitchFamily="18" charset="0"/>
              </a:rPr>
              <a:t>Zespół Placówek</a:t>
            </a:r>
          </a:p>
          <a:p>
            <a:pPr algn="ctr"/>
            <a:r>
              <a:rPr lang="pl-PL" altLang="pl-PL" b="1" dirty="0" err="1">
                <a:latin typeface="Times New Roman" pitchFamily="18" charset="0"/>
                <a:cs typeface="Times New Roman" pitchFamily="18" charset="0"/>
              </a:rPr>
              <a:t>Szkolno</a:t>
            </a:r>
            <a:endParaRPr lang="pl-PL" altLang="pl-PL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l-PL" altLang="pl-PL" b="1" dirty="0">
                <a:latin typeface="Times New Roman" pitchFamily="18" charset="0"/>
                <a:cs typeface="Times New Roman" pitchFamily="18" charset="0"/>
              </a:rPr>
              <a:t> -Wychowawczo - Rewalidacyjnych</a:t>
            </a:r>
          </a:p>
          <a:p>
            <a:pPr algn="ctr"/>
            <a:r>
              <a:rPr lang="pl-PL" altLang="pl-PL" b="1" dirty="0">
                <a:latin typeface="Times New Roman" pitchFamily="18" charset="0"/>
                <a:cs typeface="Times New Roman" pitchFamily="18" charset="0"/>
              </a:rPr>
              <a:t>w Ostródzie</a:t>
            </a:r>
          </a:p>
        </p:txBody>
      </p:sp>
      <p:sp>
        <p:nvSpPr>
          <p:cNvPr id="17423" name="pole tekstowe 21"/>
          <p:cNvSpPr txBox="1">
            <a:spLocks noChangeArrowheads="1"/>
          </p:cNvSpPr>
          <p:nvPr/>
        </p:nvSpPr>
        <p:spPr bwMode="auto">
          <a:xfrm>
            <a:off x="323850" y="5622925"/>
            <a:ext cx="86407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pl-PL" altLang="pl-PL" sz="2400" b="1">
                <a:latin typeface="Times New Roman" pitchFamily="18" charset="0"/>
                <a:cs typeface="Times New Roman" pitchFamily="18" charset="0"/>
              </a:rPr>
              <a:t>Olimpiada integruje środowiska Szkół Promujących Zdrowie, </a:t>
            </a:r>
          </a:p>
          <a:p>
            <a:pPr algn="ctr"/>
            <a:r>
              <a:rPr lang="pl-PL" altLang="pl-PL" sz="2400" b="1" u="sng">
                <a:latin typeface="Times New Roman" pitchFamily="18" charset="0"/>
                <a:cs typeface="Times New Roman" pitchFamily="18" charset="0"/>
              </a:rPr>
              <a:t>nie jest rywalizacją.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pole tekstowe 1"/>
          <p:cNvSpPr txBox="1">
            <a:spLocks noChangeArrowheads="1"/>
          </p:cNvSpPr>
          <p:nvPr/>
        </p:nvSpPr>
        <p:spPr bwMode="auto">
          <a:xfrm>
            <a:off x="0" y="3513138"/>
            <a:ext cx="91440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pl-PL" altLang="pl-PL" sz="4400" b="1">
                <a:latin typeface="Times New Roman" pitchFamily="18" charset="0"/>
                <a:cs typeface="Times New Roman" pitchFamily="18" charset="0"/>
              </a:rPr>
              <a:t>Więc żyjmy jak można najpiękniej!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pole tekstowe 1"/>
          <p:cNvSpPr txBox="1">
            <a:spLocks noChangeArrowheads="1"/>
          </p:cNvSpPr>
          <p:nvPr/>
        </p:nvSpPr>
        <p:spPr bwMode="auto">
          <a:xfrm>
            <a:off x="893763" y="620713"/>
            <a:ext cx="71342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pl-PL" altLang="pl-PL" sz="2800" b="1">
                <a:latin typeface="Times New Roman" pitchFamily="18" charset="0"/>
                <a:cs typeface="Times New Roman" pitchFamily="18" charset="0"/>
              </a:rPr>
              <a:t>OLIMPIADA  „ZDROWY  STYL  ŻYCIA”</a:t>
            </a:r>
          </a:p>
        </p:txBody>
      </p:sp>
      <p:sp>
        <p:nvSpPr>
          <p:cNvPr id="4" name="Prostokąt 3"/>
          <p:cNvSpPr/>
          <p:nvPr/>
        </p:nvSpPr>
        <p:spPr>
          <a:xfrm>
            <a:off x="1042988" y="1989138"/>
            <a:ext cx="7705725" cy="2554287"/>
          </a:xfrm>
          <a:prstGeom prst="rect">
            <a:avLst/>
          </a:prstGeom>
          <a:solidFill>
            <a:srgbClr val="E6FFCD"/>
          </a:solidFill>
        </p:spPr>
        <p:txBody>
          <a:bodyPr>
            <a:spAutoFit/>
          </a:bodyPr>
          <a:lstStyle>
            <a:lvl1pPr>
              <a:tabLst>
                <a:tab pos="2286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tabLst>
                <a:tab pos="2286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tabLst>
                <a:tab pos="2286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tabLst>
                <a:tab pos="2286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tabLst>
                <a:tab pos="2286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pl-PL" altLang="pl-PL" sz="2000" b="1" dirty="0">
                <a:latin typeface="Times New Roman" pitchFamily="18" charset="0"/>
                <a:cs typeface="Times New Roman" pitchFamily="18" charset="0"/>
              </a:rPr>
              <a:t>Zadania:</a:t>
            </a:r>
          </a:p>
          <a:p>
            <a:pPr algn="just">
              <a:buFont typeface="Wingdings" pitchFamily="2" charset="2"/>
              <a:buChar char=""/>
            </a:pPr>
            <a:r>
              <a:rPr lang="pl-PL" altLang="pl-PL" sz="2000" dirty="0">
                <a:latin typeface="Times New Roman" pitchFamily="18" charset="0"/>
                <a:cs typeface="Times New Roman" pitchFamily="18" charset="0"/>
              </a:rPr>
              <a:t>rozpowszechnienie zasad zdrowego stylu życia wśród szerokiej rzeszy </a:t>
            </a:r>
            <a:r>
              <a:rPr lang="pl-PL" altLang="pl-PL" sz="2000" dirty="0" smtClean="0">
                <a:latin typeface="Times New Roman" pitchFamily="18" charset="0"/>
                <a:cs typeface="Times New Roman" pitchFamily="18" charset="0"/>
              </a:rPr>
              <a:t>    dzieci </a:t>
            </a:r>
            <a:r>
              <a:rPr lang="pl-PL" altLang="pl-PL" sz="2000" dirty="0">
                <a:latin typeface="Times New Roman" pitchFamily="18" charset="0"/>
                <a:cs typeface="Times New Roman" pitchFamily="18" charset="0"/>
              </a:rPr>
              <a:t>i młodzieży,</a:t>
            </a:r>
          </a:p>
          <a:p>
            <a:pPr algn="just">
              <a:buFont typeface="Wingdings" pitchFamily="2" charset="2"/>
              <a:buChar char=""/>
            </a:pPr>
            <a:r>
              <a:rPr lang="pl-PL" altLang="pl-PL" sz="2000" dirty="0">
                <a:latin typeface="Times New Roman" pitchFamily="18" charset="0"/>
                <a:cs typeface="Times New Roman" pitchFamily="18" charset="0"/>
              </a:rPr>
              <a:t>włączenie do udziału uczniów różnych typów szkół i placówek, również specjalnych dla dzieci niepełnosprawnych, </a:t>
            </a:r>
          </a:p>
          <a:p>
            <a:pPr algn="just">
              <a:buFont typeface="Wingdings" pitchFamily="2" charset="2"/>
              <a:buChar char=""/>
            </a:pPr>
            <a:r>
              <a:rPr lang="pl-PL" altLang="pl-PL" sz="2000" dirty="0">
                <a:latin typeface="Times New Roman" pitchFamily="18" charset="0"/>
                <a:cs typeface="Times New Roman" pitchFamily="18" charset="0"/>
              </a:rPr>
              <a:t>poszukiwanie różnorodnych, ciekawych form zachęcających                     do udziału, </a:t>
            </a:r>
          </a:p>
          <a:p>
            <a:pPr algn="just">
              <a:buFont typeface="Wingdings" pitchFamily="2" charset="2"/>
              <a:buChar char=""/>
            </a:pPr>
            <a:r>
              <a:rPr lang="pl-PL" altLang="pl-PL" sz="2000" dirty="0">
                <a:latin typeface="Times New Roman" pitchFamily="18" charset="0"/>
                <a:cs typeface="Times New Roman" pitchFamily="18" charset="0"/>
              </a:rPr>
              <a:t>poszerzenie grona sojuszników działań prozdrowotnych.  </a:t>
            </a:r>
          </a:p>
        </p:txBody>
      </p:sp>
      <p:sp>
        <p:nvSpPr>
          <p:cNvPr id="5" name="Prostokąt 4"/>
          <p:cNvSpPr/>
          <p:nvPr/>
        </p:nvSpPr>
        <p:spPr>
          <a:xfrm>
            <a:off x="1042988" y="4730750"/>
            <a:ext cx="7705725" cy="1938338"/>
          </a:xfrm>
          <a:prstGeom prst="rect">
            <a:avLst/>
          </a:prstGeom>
          <a:solidFill>
            <a:srgbClr val="FFCDFF"/>
          </a:solidFill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pl-PL" altLang="pl-PL" sz="2000" b="1" dirty="0">
                <a:latin typeface="Times New Roman" pitchFamily="18" charset="0"/>
                <a:cs typeface="Times New Roman" pitchFamily="18" charset="0"/>
              </a:rPr>
              <a:t>Umiejętności:</a:t>
            </a:r>
          </a:p>
          <a:p>
            <a:pPr algn="just">
              <a:buFont typeface="Wingdings" pitchFamily="2" charset="2"/>
              <a:buChar char="Ø"/>
            </a:pPr>
            <a:r>
              <a:rPr lang="pl-PL" altLang="pl-PL" sz="2000" dirty="0" smtClean="0">
                <a:latin typeface="Times New Roman" pitchFamily="18" charset="0"/>
                <a:cs typeface="Times New Roman" pitchFamily="18" charset="0"/>
              </a:rPr>
              <a:t> prowadzenie </a:t>
            </a:r>
            <a:r>
              <a:rPr lang="pl-PL" altLang="pl-PL" sz="2000" dirty="0">
                <a:latin typeface="Times New Roman" pitchFamily="18" charset="0"/>
                <a:cs typeface="Times New Roman" pitchFamily="18" charset="0"/>
              </a:rPr>
              <a:t>zdrowego stylu życia w zakresie racjonalnego odżywiania się, spędzania wolnego czasu, higieny,</a:t>
            </a:r>
          </a:p>
          <a:p>
            <a:pPr algn="just">
              <a:buFont typeface="Wingdings" pitchFamily="2" charset="2"/>
              <a:buChar char=""/>
            </a:pPr>
            <a:r>
              <a:rPr lang="pl-PL" altLang="pl-PL" sz="2000" dirty="0">
                <a:latin typeface="Times New Roman" pitchFamily="18" charset="0"/>
                <a:cs typeface="Times New Roman" pitchFamily="18" charset="0"/>
              </a:rPr>
              <a:t>udzielanie przedmedycznej pomocy w nagłych wypadkach,</a:t>
            </a:r>
          </a:p>
          <a:p>
            <a:pPr algn="just">
              <a:buFont typeface="Wingdings" pitchFamily="2" charset="2"/>
              <a:buChar char="Ø"/>
            </a:pPr>
            <a:r>
              <a:rPr lang="pl-PL" altLang="pl-PL" sz="2000" dirty="0" smtClean="0">
                <a:latin typeface="Times New Roman" pitchFamily="18" charset="0"/>
                <a:cs typeface="Times New Roman" pitchFamily="18" charset="0"/>
              </a:rPr>
              <a:t> dzielenie </a:t>
            </a:r>
            <a:r>
              <a:rPr lang="pl-PL" altLang="pl-PL" sz="2000" dirty="0">
                <a:latin typeface="Times New Roman" pitchFamily="18" charset="0"/>
                <a:cs typeface="Times New Roman" pitchFamily="18" charset="0"/>
              </a:rPr>
              <a:t>się zdobytą wiedzą poprzez prezentację różnych form Olimpiady.</a:t>
            </a:r>
          </a:p>
        </p:txBody>
      </p:sp>
      <p:pic>
        <p:nvPicPr>
          <p:cNvPr id="19460" name="Obraz 5" descr="artykuły żywnościowe,jabłka,owoce,produkt rolny,przyro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268413"/>
            <a:ext cx="42545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Obraz 11" descr="artykuły żywnościowe,jabłka,owoce,produkt rolny,przyro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919288"/>
            <a:ext cx="42545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Obraz 12" descr="artykuły żywnościowe,jabłka,owoce,produkt rolny,przyro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4654550"/>
            <a:ext cx="4254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Obraz 13" descr="artykuły żywnościowe,jabłka,owoce,produkt rolny,przyro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406400"/>
            <a:ext cx="792163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pole tekstowe 7"/>
          <p:cNvSpPr txBox="1">
            <a:spLocks noChangeArrowheads="1"/>
          </p:cNvSpPr>
          <p:nvPr/>
        </p:nvSpPr>
        <p:spPr bwMode="auto">
          <a:xfrm>
            <a:off x="1042988" y="1346200"/>
            <a:ext cx="7705725" cy="498475"/>
          </a:xfrm>
          <a:prstGeom prst="rect">
            <a:avLst/>
          </a:prstGeom>
          <a:solidFill>
            <a:srgbClr val="FFFF00">
              <a:alpha val="48000"/>
            </a:srgb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pl-PL" altLang="pl-PL" sz="2000" b="1" dirty="0">
                <a:latin typeface="Times New Roman" pitchFamily="18" charset="0"/>
                <a:cs typeface="Times New Roman" pitchFamily="18" charset="0"/>
              </a:rPr>
              <a:t>Cel:  </a:t>
            </a:r>
            <a:r>
              <a:rPr lang="pl-PL" altLang="pl-PL" sz="2000" dirty="0">
                <a:latin typeface="Times New Roman" pitchFamily="18" charset="0"/>
                <a:cs typeface="Times New Roman" pitchFamily="18" charset="0"/>
              </a:rPr>
              <a:t>Promowanie zdrowego stylu życia wśród dzieci i młodzieży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FFF99"/>
            </a:gs>
            <a:gs pos="82001">
              <a:srgbClr val="FBD49C"/>
            </a:gs>
            <a:gs pos="100000">
              <a:srgbClr val="FEE7F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C:\Users\Lenovo\Documents\Moje dokumenty\Olimpiada zdrowie\2009\P109068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2" t="27158" r="11" b="22231"/>
          <a:stretch>
            <a:fillRect/>
          </a:stretch>
        </p:blipFill>
        <p:spPr bwMode="auto">
          <a:xfrm>
            <a:off x="179388" y="4902200"/>
            <a:ext cx="4216400" cy="18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pole tekstowe 1"/>
          <p:cNvSpPr txBox="1">
            <a:spLocks noChangeArrowheads="1"/>
          </p:cNvSpPr>
          <p:nvPr/>
        </p:nvSpPr>
        <p:spPr bwMode="auto">
          <a:xfrm>
            <a:off x="1692275" y="476250"/>
            <a:ext cx="5975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l-PL" altLang="pl-PL" sz="2400" b="1">
                <a:latin typeface="Times New Roman" pitchFamily="18" charset="0"/>
                <a:cs typeface="Times New Roman" pitchFamily="18" charset="0"/>
              </a:rPr>
              <a:t>Formy realizacji:   SESJA PLAKATOWA</a:t>
            </a:r>
          </a:p>
        </p:txBody>
      </p:sp>
      <p:pic>
        <p:nvPicPr>
          <p:cNvPr id="20484" name="Picture 3" descr="E:\Zdjecia\Olimpiada Zdrowie, recytacja 07\Olimpiada Zdrowie, recytacja 07 03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2" t="5092" r="6821" b="55457"/>
          <a:stretch>
            <a:fillRect/>
          </a:stretch>
        </p:blipFill>
        <p:spPr bwMode="auto">
          <a:xfrm>
            <a:off x="4960938" y="5068888"/>
            <a:ext cx="385762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6" descr="IMG_527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82" b="6503"/>
          <a:stretch>
            <a:fillRect/>
          </a:stretch>
        </p:blipFill>
        <p:spPr bwMode="auto">
          <a:xfrm>
            <a:off x="4960938" y="2924175"/>
            <a:ext cx="3857625" cy="190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Obraz 8" descr="artykuły żywnościowe,jabłka,owoce,produkt rolny,przyrod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913" y="2782888"/>
            <a:ext cx="792162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5" descr="C:\Users\LENOVO\Pictures\2008-04-18 Olimpiada Zdrowia 08\Olimpiada Zdrowia 08 09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9" t="12598" r="7875" b="11810"/>
          <a:stretch>
            <a:fillRect/>
          </a:stretch>
        </p:blipFill>
        <p:spPr bwMode="auto">
          <a:xfrm>
            <a:off x="179388" y="1008063"/>
            <a:ext cx="3327400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3" descr="E:\2006-05-12_Olimpiada zdrowia\IMG_5275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36" r="3691" b="25995"/>
          <a:stretch>
            <a:fillRect/>
          </a:stretch>
        </p:blipFill>
        <p:spPr bwMode="auto">
          <a:xfrm>
            <a:off x="3676650" y="992188"/>
            <a:ext cx="5472113" cy="171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4" descr="E:\2006-05-12_Olimpiada zdrowia\IMG_5274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86" b="23645"/>
          <a:stretch>
            <a:fillRect/>
          </a:stretch>
        </p:blipFill>
        <p:spPr bwMode="auto">
          <a:xfrm>
            <a:off x="157163" y="3573463"/>
            <a:ext cx="4211637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99"/>
            </a:gs>
            <a:gs pos="31000">
              <a:srgbClr val="FFFF99"/>
            </a:gs>
            <a:gs pos="67999">
              <a:srgbClr val="CCFF99"/>
            </a:gs>
            <a:gs pos="100000">
              <a:srgbClr val="00B0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pole tekstowe 1"/>
          <p:cNvSpPr txBox="1">
            <a:spLocks noChangeArrowheads="1"/>
          </p:cNvSpPr>
          <p:nvPr/>
        </p:nvSpPr>
        <p:spPr bwMode="auto">
          <a:xfrm>
            <a:off x="1616075" y="404813"/>
            <a:ext cx="59769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l-PL" altLang="pl-PL" sz="2400" b="1">
                <a:latin typeface="Times New Roman" pitchFamily="18" charset="0"/>
                <a:cs typeface="Times New Roman" pitchFamily="18" charset="0"/>
              </a:rPr>
              <a:t>Formy realizacji:   FESTIWAL PIOSENKI</a:t>
            </a:r>
          </a:p>
        </p:txBody>
      </p:sp>
      <p:pic>
        <p:nvPicPr>
          <p:cNvPr id="22531" name="Picture 3" descr="E:\Zdjecia\Olimpiada Zdrowie, recytacja 07\Olimpiada Zdrowie, recytacja 07 0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28" b="1669"/>
          <a:stretch>
            <a:fillRect/>
          </a:stretch>
        </p:blipFill>
        <p:spPr bwMode="auto">
          <a:xfrm>
            <a:off x="4879975" y="4764088"/>
            <a:ext cx="3616325" cy="201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 descr="C:\Users\LENOVO\Pictures\2008-04-18 Olimpiada Zdrowia 08\Olimpiada Zdrowia 08 07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" t="31091" r="6723" b="18486"/>
          <a:stretch>
            <a:fillRect/>
          </a:stretch>
        </p:blipFill>
        <p:spPr bwMode="auto">
          <a:xfrm>
            <a:off x="198438" y="4938713"/>
            <a:ext cx="440690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 descr="C:\Users\LENOVO\Pictures\2008-04-18 Olimpiada Zdrowia 08\Olimpiada Zdrowia 08 07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6" t="47781" r="26523" b="17838"/>
          <a:stretch>
            <a:fillRect/>
          </a:stretch>
        </p:blipFill>
        <p:spPr bwMode="auto">
          <a:xfrm>
            <a:off x="5435600" y="974725"/>
            <a:ext cx="3579813" cy="194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 descr="F:\Olimpiada zdrowie\2009\P109062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7" t="28156" r="6509" b="25243"/>
          <a:stretch>
            <a:fillRect/>
          </a:stretch>
        </p:blipFill>
        <p:spPr bwMode="auto">
          <a:xfrm>
            <a:off x="323850" y="3068638"/>
            <a:ext cx="3924300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7" descr="C:\Users\LENOVO\Pictures\2008-04-18 Olimpiada Zdrowia 08\Olimpiada Zdrowia 08 07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32" b="6660"/>
          <a:stretch>
            <a:fillRect/>
          </a:stretch>
        </p:blipFill>
        <p:spPr bwMode="auto">
          <a:xfrm>
            <a:off x="4662488" y="3071813"/>
            <a:ext cx="4051300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2" descr="E:\2006-05-12_Olimpiada zdrowia\IMG_522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8" t="20796" r="8257" b="916"/>
          <a:stretch>
            <a:fillRect/>
          </a:stretch>
        </p:blipFill>
        <p:spPr bwMode="auto">
          <a:xfrm>
            <a:off x="198438" y="998538"/>
            <a:ext cx="2859087" cy="192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2" descr="F:\Olimpiada zdrowie\2005\Olimpiada zdrowia\IMG_1124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2" t="11906" r="14265" b="7127"/>
          <a:stretch>
            <a:fillRect/>
          </a:stretch>
        </p:blipFill>
        <p:spPr bwMode="auto">
          <a:xfrm>
            <a:off x="3203575" y="976313"/>
            <a:ext cx="2066925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200"/>
            </a:gs>
            <a:gs pos="45000">
              <a:srgbClr val="FF9D43"/>
            </a:gs>
            <a:gs pos="70000">
              <a:srgbClr val="FF5D5D"/>
            </a:gs>
            <a:gs pos="100000">
              <a:srgbClr val="E82424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pole tekstowe 1"/>
          <p:cNvSpPr txBox="1">
            <a:spLocks noChangeArrowheads="1"/>
          </p:cNvSpPr>
          <p:nvPr/>
        </p:nvSpPr>
        <p:spPr bwMode="auto">
          <a:xfrm>
            <a:off x="827088" y="620713"/>
            <a:ext cx="75612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l-PL" altLang="pl-PL" sz="2400" b="1">
                <a:latin typeface="Times New Roman" pitchFamily="18" charset="0"/>
                <a:cs typeface="Times New Roman" pitchFamily="18" charset="0"/>
              </a:rPr>
              <a:t>Formy realizacji:   KONKURS WIEDZY O ZDROWIU</a:t>
            </a:r>
          </a:p>
        </p:txBody>
      </p:sp>
      <p:pic>
        <p:nvPicPr>
          <p:cNvPr id="23555" name="Picture 2" descr="C:\Users\LENOVO\Pictures\2008-04-18 Olimpiada Zdrowia 08\Olimpiada Zdrowia 08 0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8" y="1341438"/>
            <a:ext cx="3125787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F:\Olimpiada zdrowie\2005\Olimpiada zdrowia\IMG_11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0" t="26042" r="30232" b="34888"/>
          <a:stretch>
            <a:fillRect/>
          </a:stretch>
        </p:blipFill>
        <p:spPr bwMode="auto">
          <a:xfrm>
            <a:off x="179388" y="4041775"/>
            <a:ext cx="42354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F:\Olimpiada zdrowie\2005\Olimpiada zdrowia\IMG_12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30452" r="4941" b="3264"/>
          <a:stretch>
            <a:fillRect/>
          </a:stretch>
        </p:blipFill>
        <p:spPr bwMode="auto">
          <a:xfrm>
            <a:off x="3671888" y="1236663"/>
            <a:ext cx="4860925" cy="254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 descr="E:\Obraz\Obraz 07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3" t="46774" r="25133" b="18326"/>
          <a:stretch>
            <a:fillRect/>
          </a:stretch>
        </p:blipFill>
        <p:spPr bwMode="auto">
          <a:xfrm>
            <a:off x="4559300" y="4119563"/>
            <a:ext cx="4476750" cy="226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pole tekstowe 1"/>
          <p:cNvSpPr txBox="1">
            <a:spLocks noChangeArrowheads="1"/>
          </p:cNvSpPr>
          <p:nvPr/>
        </p:nvSpPr>
        <p:spPr bwMode="auto">
          <a:xfrm>
            <a:off x="1692275" y="404813"/>
            <a:ext cx="59753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l-PL" altLang="pl-PL" sz="2000" b="1">
                <a:latin typeface="Times New Roman" pitchFamily="18" charset="0"/>
                <a:cs typeface="Times New Roman" pitchFamily="18" charset="0"/>
              </a:rPr>
              <a:t>Formy realizacji:   </a:t>
            </a:r>
            <a:r>
              <a:rPr lang="pl-PL" altLang="pl-PL" sz="2400" b="1">
                <a:latin typeface="Times New Roman" pitchFamily="18" charset="0"/>
                <a:cs typeface="Times New Roman" pitchFamily="18" charset="0"/>
              </a:rPr>
              <a:t>PRZEGLĄD TEATRALNY</a:t>
            </a:r>
          </a:p>
        </p:txBody>
      </p:sp>
      <p:pic>
        <p:nvPicPr>
          <p:cNvPr id="24579" name="Picture 5" descr="E:\Nowy folder\DSC094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95" b="2464"/>
          <a:stretch>
            <a:fillRect/>
          </a:stretch>
        </p:blipFill>
        <p:spPr bwMode="auto">
          <a:xfrm>
            <a:off x="4848225" y="5249863"/>
            <a:ext cx="4149725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3" r="21976"/>
          <a:stretch>
            <a:fillRect/>
          </a:stretch>
        </p:blipFill>
        <p:spPr bwMode="auto">
          <a:xfrm>
            <a:off x="4132263" y="981075"/>
            <a:ext cx="1735137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8" descr="E:\Zdjecia\Olimpiada Zdrowie, recytacja 07\Olimpiada Zdrowie, recytacja 07 02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6" t="46628" r="5855" b="729"/>
          <a:stretch>
            <a:fillRect/>
          </a:stretch>
        </p:blipFill>
        <p:spPr bwMode="auto">
          <a:xfrm>
            <a:off x="503238" y="5143500"/>
            <a:ext cx="36909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4" descr="E:\Nowy folder\DSC0936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" t="7297" r="-21" b="15350"/>
          <a:stretch>
            <a:fillRect/>
          </a:stretch>
        </p:blipFill>
        <p:spPr bwMode="auto">
          <a:xfrm>
            <a:off x="215900" y="981075"/>
            <a:ext cx="3708400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3" descr="E:\2006-05-12_Olimpiada zdrowia\IMG_524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91" b="7172"/>
          <a:stretch>
            <a:fillRect/>
          </a:stretch>
        </p:blipFill>
        <p:spPr bwMode="auto">
          <a:xfrm>
            <a:off x="179388" y="3068638"/>
            <a:ext cx="4321175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Obraz 9" descr="artykuły żywnościowe,jabłka,owoce,produkt rolny,przyrod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792162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3" descr="F:\Olimpiada zdrowie\2005\Olimpiada zdrowia\IMG_118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4" t="43584" r="175" b="2184"/>
          <a:stretch>
            <a:fillRect/>
          </a:stretch>
        </p:blipFill>
        <p:spPr bwMode="auto">
          <a:xfrm>
            <a:off x="4716463" y="3141663"/>
            <a:ext cx="4275137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Obraz 16" descr="I:\rok szkolny 2012-2013\kronika szkolna+strona\zdjecia do wysłania\13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800" r="2939" b="40"/>
          <a:stretch/>
        </p:blipFill>
        <p:spPr bwMode="auto">
          <a:xfrm>
            <a:off x="6084887" y="1016000"/>
            <a:ext cx="2687707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F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Nowy folder\DSC0925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0" r="812"/>
          <a:stretch/>
        </p:blipFill>
        <p:spPr bwMode="auto">
          <a:xfrm>
            <a:off x="6120504" y="836712"/>
            <a:ext cx="2988000" cy="216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Lenovo\Documents\Moje dokumenty\Olimpiada zdrowie\2009\P109062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" t="3215" r="28146" b="16091"/>
          <a:stretch/>
        </p:blipFill>
        <p:spPr bwMode="auto">
          <a:xfrm>
            <a:off x="107824" y="3212976"/>
            <a:ext cx="2880000" cy="251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LENOVO\Pictures\2008-04-18 Olimpiada Zdrowia 08\Olimpiada Zdrowia 08 0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59349"/>
            <a:ext cx="3033598" cy="227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LENOVO\Pictures\2008-04-18 Olimpiada Zdrowia 08\Olimpiada Zdrowia 08 00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5" t="30071" r="14286" b="1756"/>
          <a:stretch/>
        </p:blipFill>
        <p:spPr bwMode="auto">
          <a:xfrm>
            <a:off x="5868144" y="4221088"/>
            <a:ext cx="3204356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75993" y="6093296"/>
            <a:ext cx="29526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l-PL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PRZEGLĄD TEATRALNY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3" r="6168"/>
          <a:stretch/>
        </p:blipFill>
        <p:spPr bwMode="auto">
          <a:xfrm>
            <a:off x="3154416" y="4234389"/>
            <a:ext cx="2556000" cy="2544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E:\2006-05-12_Olimpiada zdrowia\IMG_522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0" t="18146" r="17161" b="12431"/>
          <a:stretch/>
        </p:blipFill>
        <p:spPr bwMode="auto">
          <a:xfrm>
            <a:off x="3131840" y="116632"/>
            <a:ext cx="2901455" cy="220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az 8" descr="artykuły żywnościowe,jabłka,owoce,produkt rolny,przyroda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504" y="3212976"/>
            <a:ext cx="792088" cy="718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 descr="F:\Olimpiada zdrowie\2005\Olimpiada zdrowia\IMG_1127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6" t="45862" r="12416" b="9083"/>
          <a:stretch/>
        </p:blipFill>
        <p:spPr bwMode="auto">
          <a:xfrm>
            <a:off x="2843808" y="2381856"/>
            <a:ext cx="4176000" cy="17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34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pole tekstowe 1"/>
          <p:cNvSpPr txBox="1">
            <a:spLocks noChangeArrowheads="1"/>
          </p:cNvSpPr>
          <p:nvPr/>
        </p:nvSpPr>
        <p:spPr bwMode="auto">
          <a:xfrm>
            <a:off x="755650" y="333375"/>
            <a:ext cx="75612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pl-PL" altLang="pl-PL" sz="2400" b="1">
                <a:latin typeface="Times New Roman" pitchFamily="18" charset="0"/>
                <a:cs typeface="Times New Roman" pitchFamily="18" charset="0"/>
              </a:rPr>
              <a:t>UDZIELANIE PIERWSZEJ POMOCY</a:t>
            </a:r>
          </a:p>
        </p:txBody>
      </p:sp>
      <p:sp>
        <p:nvSpPr>
          <p:cNvPr id="26627" name="pole tekstowe 2"/>
          <p:cNvSpPr txBox="1">
            <a:spLocks noChangeArrowheads="1"/>
          </p:cNvSpPr>
          <p:nvPr/>
        </p:nvSpPr>
        <p:spPr bwMode="auto">
          <a:xfrm>
            <a:off x="1042988" y="3573463"/>
            <a:ext cx="71294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pl-PL" altLang="pl-PL" sz="2400" b="1">
                <a:latin typeface="Times New Roman" pitchFamily="18" charset="0"/>
                <a:cs typeface="Times New Roman" pitchFamily="18" charset="0"/>
              </a:rPr>
              <a:t>ZDROWE ODŻYWIANIE</a:t>
            </a:r>
          </a:p>
        </p:txBody>
      </p:sp>
      <p:pic>
        <p:nvPicPr>
          <p:cNvPr id="26628" name="Obraz 3" descr="artykuły żywnościowe,jabłka,owoce,produkt rolny,przyro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357563"/>
            <a:ext cx="792162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Obraz 4" descr="artykuły żywnościowe,jabłka,owoce,produkt rolny,przyro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61938"/>
            <a:ext cx="792163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2" descr="IMG_527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4292600"/>
            <a:ext cx="28448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341438"/>
            <a:ext cx="3240088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981075"/>
            <a:ext cx="2303463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Obraz 8" descr="I:\rok szkolny 2012-2013\kronika szkolna+strona\zdjecia do wysłania\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218233"/>
            <a:ext cx="2736155" cy="2052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Obraz 18" descr="I:\rok szkolny 2012-2013\kronika szkolna+strona\zdjecia do wysłania\1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4292600"/>
            <a:ext cx="2857500" cy="214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4" descr="E:\Obraz\Obraz 066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96" t="41298" r="36007" b="31196"/>
          <a:stretch/>
        </p:blipFill>
        <p:spPr bwMode="auto">
          <a:xfrm>
            <a:off x="380286" y="4292599"/>
            <a:ext cx="2702327" cy="2189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1499</TotalTime>
  <Words>554</Words>
  <Application>Microsoft Office PowerPoint</Application>
  <PresentationFormat>Pokaz na ekranie (4:3)</PresentationFormat>
  <Paragraphs>122</Paragraphs>
  <Slides>20</Slides>
  <Notes>4</Notes>
  <HiddenSlides>0</HiddenSlides>
  <MMClips>0</MMClips>
  <ScaleCrop>false</ScaleCrop>
  <HeadingPairs>
    <vt:vector size="4" baseType="variant">
      <vt:variant>
        <vt:lpstr>Motyw</vt:lpstr>
      </vt:variant>
      <vt:variant>
        <vt:i4>8</vt:i4>
      </vt:variant>
      <vt:variant>
        <vt:lpstr>Tytuły slajdów</vt:lpstr>
      </vt:variant>
      <vt:variant>
        <vt:i4>20</vt:i4>
      </vt:variant>
    </vt:vector>
  </HeadingPairs>
  <TitlesOfParts>
    <vt:vector size="28" baseType="lpstr">
      <vt:lpstr>Motyw pakietu Office</vt:lpstr>
      <vt:lpstr>1_Motyw pakietu Office</vt:lpstr>
      <vt:lpstr>2_Motyw pakietu Office</vt:lpstr>
      <vt:lpstr>3_Motyw pakietu Office</vt:lpstr>
      <vt:lpstr>4_Motyw pakietu Office</vt:lpstr>
      <vt:lpstr>5_Motyw pakietu Office</vt:lpstr>
      <vt:lpstr>6_Motyw pakietu Office</vt:lpstr>
      <vt:lpstr>7_Motyw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LENOVO</dc:creator>
  <cp:lastModifiedBy>LENOVO</cp:lastModifiedBy>
  <cp:revision>151</cp:revision>
  <dcterms:created xsi:type="dcterms:W3CDTF">2012-09-22T08:47:48Z</dcterms:created>
  <dcterms:modified xsi:type="dcterms:W3CDTF">2014-10-12T21:16:41Z</dcterms:modified>
</cp:coreProperties>
</file>